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51"/>
  </p:notesMasterIdLst>
  <p:handoutMasterIdLst>
    <p:handoutMasterId r:id="rId52"/>
  </p:handoutMasterIdLst>
  <p:sldIdLst>
    <p:sldId id="503" r:id="rId2"/>
    <p:sldId id="276" r:id="rId3"/>
    <p:sldId id="353" r:id="rId4"/>
    <p:sldId id="497" r:id="rId5"/>
    <p:sldId id="610" r:id="rId6"/>
    <p:sldId id="611" r:id="rId7"/>
    <p:sldId id="666" r:id="rId8"/>
    <p:sldId id="616" r:id="rId9"/>
    <p:sldId id="645" r:id="rId10"/>
    <p:sldId id="620" r:id="rId11"/>
    <p:sldId id="663" r:id="rId12"/>
    <p:sldId id="670" r:id="rId13"/>
    <p:sldId id="667" r:id="rId14"/>
    <p:sldId id="671" r:id="rId15"/>
    <p:sldId id="672" r:id="rId16"/>
    <p:sldId id="673" r:id="rId17"/>
    <p:sldId id="674" r:id="rId18"/>
    <p:sldId id="675" r:id="rId19"/>
    <p:sldId id="676" r:id="rId20"/>
    <p:sldId id="677" r:id="rId21"/>
    <p:sldId id="678" r:id="rId22"/>
    <p:sldId id="679" r:id="rId23"/>
    <p:sldId id="680" r:id="rId24"/>
    <p:sldId id="681" r:id="rId25"/>
    <p:sldId id="589" r:id="rId26"/>
    <p:sldId id="682" r:id="rId27"/>
    <p:sldId id="683" r:id="rId28"/>
    <p:sldId id="684" r:id="rId29"/>
    <p:sldId id="664" r:id="rId30"/>
    <p:sldId id="686" r:id="rId31"/>
    <p:sldId id="687" r:id="rId32"/>
    <p:sldId id="688" r:id="rId33"/>
    <p:sldId id="689" r:id="rId34"/>
    <p:sldId id="690" r:id="rId35"/>
    <p:sldId id="691" r:id="rId36"/>
    <p:sldId id="692" r:id="rId37"/>
    <p:sldId id="693" r:id="rId38"/>
    <p:sldId id="694" r:id="rId39"/>
    <p:sldId id="695" r:id="rId40"/>
    <p:sldId id="649" r:id="rId41"/>
    <p:sldId id="685" r:id="rId42"/>
    <p:sldId id="700" r:id="rId43"/>
    <p:sldId id="696" r:id="rId44"/>
    <p:sldId id="697" r:id="rId45"/>
    <p:sldId id="699" r:id="rId46"/>
    <p:sldId id="698" r:id="rId47"/>
    <p:sldId id="633" r:id="rId48"/>
    <p:sldId id="504" r:id="rId49"/>
    <p:sldId id="505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Графичен потребителски интерфейс" id="{66DCFE1F-60FD-44F2-BE82-706DDBC14898}">
          <p14:sldIdLst>
            <p14:sldId id="353"/>
            <p14:sldId id="497"/>
          </p14:sldIdLst>
        </p14:section>
        <p14:section name="Въведение в Windows Forms" id="{EB44CA50-B176-0C4C-B0D0-5459023C7783}">
          <p14:sldIdLst>
            <p14:sldId id="610"/>
            <p14:sldId id="611"/>
            <p14:sldId id="666"/>
          </p14:sldIdLst>
        </p14:section>
        <p14:section name="Примерно приложение" id="{2B3E1915-4BA2-9447-BC07-AE658EE7EC35}">
          <p14:sldIdLst>
            <p14:sldId id="616"/>
            <p14:sldId id="645"/>
            <p14:sldId id="620"/>
            <p14:sldId id="663"/>
            <p14:sldId id="670"/>
            <p14:sldId id="667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</p14:sldIdLst>
        </p14:section>
        <p14:section name="Основни UI контроли" id="{FAFEC62E-8A3E-B74C-B607-F2A5F82A6EDC}">
          <p14:sldIdLst>
            <p14:sldId id="589"/>
            <p14:sldId id="682"/>
            <p14:sldId id="683"/>
            <p14:sldId id="684"/>
          </p14:sldIdLst>
        </p14:section>
        <p14:section name="Примерно приложение" id="{9AE1CB8F-6B60-F44E-ABAB-A3E11E2F13B8}">
          <p14:sldIdLst>
            <p14:sldId id="664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</p14:sldIdLst>
        </p14:section>
        <p14:section name="Други UI контроли" id="{A764BDC4-FBCF-8642-9DA0-2A050F6690EB}">
          <p14:sldIdLst>
            <p14:sldId id="649"/>
            <p14:sldId id="685"/>
            <p14:sldId id="700"/>
          </p14:sldIdLst>
        </p14:section>
        <p14:section name="Настройки на форми" id="{AA05C3EB-2AC7-FB45-AE29-3F0B4C8644DD}">
          <p14:sldIdLst>
            <p14:sldId id="696"/>
            <p14:sldId id="697"/>
            <p14:sldId id="699"/>
            <p14:sldId id="698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4" clrIdx="0">
    <p:extLst>
      <p:ext uri="{19B8F6BF-5375-455C-9EA6-DF929625EA0E}">
        <p15:presenceInfo xmlns:p15="http://schemas.microsoft.com/office/powerpoint/2012/main" userId="PC" providerId="None"/>
      </p:ext>
    </p:extLst>
  </p:cmAuthor>
  <p:cmAuthor id="2" name="Mirela Damyanova" initials="MD" lastIdx="3" clrIdx="1">
    <p:extLst>
      <p:ext uri="{19B8F6BF-5375-455C-9EA6-DF929625EA0E}">
        <p15:presenceInfo xmlns:p15="http://schemas.microsoft.com/office/powerpoint/2012/main" userId="Mirela Damyano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9100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86" autoAdjust="0"/>
    <p:restoredTop sz="95188" autoAdjust="0"/>
  </p:normalViewPr>
  <p:slideViewPr>
    <p:cSldViewPr showGuides="1">
      <p:cViewPr varScale="1">
        <p:scale>
          <a:sx n="82" d="100"/>
          <a:sy n="82" d="100"/>
        </p:scale>
        <p:origin x="192" y="760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9-28T13:06:16.462" idx="1">
    <p:pos x="6247" y="3036"/>
    <p:text>Когато искаш да покажеш нещо, което е едно и също, може да направиш балончето с текста така, както ще го направя тук. По този начин се избягва повторението на едни и същи балончета с текст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9-28T13:23:51.121" idx="2">
    <p:pos x="10" y="10"/>
    <p:text>Оранжевото, което се ползва за балончетата, е от същата гама, като summary слайда</p:text>
    <p:extLst>
      <p:ext uri="{C676402C-5697-4E1C-873F-D02D1690AC5C}">
        <p15:threadingInfo xmlns:p15="http://schemas.microsoft.com/office/powerpoint/2012/main" timeZoneBias="-180"/>
      </p:ext>
    </p:extLst>
  </p:cm>
  <p:cm authorId="2" dt="2024-09-29T11:04:28.536" idx="1">
    <p:pos x="10" y="123"/>
    <p:text>Done</p:text>
    <p:extLst>
      <p:ext uri="{C676402C-5697-4E1C-873F-D02D1690AC5C}">
        <p15:threadingInfo xmlns:p15="http://schemas.microsoft.com/office/powerpoint/2012/main" timeZoneBias="-180">
          <p15:parentCm authorId="1" idx="2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9-28T13:33:19.999" idx="3">
    <p:pos x="6850" y="1690"/>
    <p:text>Когато показваш повече от един примери, можеш да ги правиш като отделни childs:
Пример(и):
     Бля, бля, бля...
     Бля2, бля2, бля2...
Идеята е да се избегне повторението</p:text>
    <p:extLst>
      <p:ext uri="{C676402C-5697-4E1C-873F-D02D1690AC5C}">
        <p15:threadingInfo xmlns:p15="http://schemas.microsoft.com/office/powerpoint/2012/main" timeZoneBias="-180"/>
      </p:ext>
    </p:extLst>
  </p:cm>
  <p:cm authorId="2" dt="2024-09-29T11:05:25.700" idx="2">
    <p:pos x="6850" y="1803"/>
    <p:text>Done</p:text>
    <p:extLst>
      <p:ext uri="{C676402C-5697-4E1C-873F-D02D1690AC5C}">
        <p15:threadingInfo xmlns:p15="http://schemas.microsoft.com/office/powerpoint/2012/main" timeZoneBias="-180">
          <p15:parentCm authorId="1" idx="3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9-28T13:40:27.912" idx="4">
    <p:pos x="6658" y="2266"/>
    <p:text>Оранжевото на балончетата трябва да е същото като summary слайда</p:text>
    <p:extLst>
      <p:ext uri="{C676402C-5697-4E1C-873F-D02D1690AC5C}">
        <p15:threadingInfo xmlns:p15="http://schemas.microsoft.com/office/powerpoint/2012/main" timeZoneBias="-180"/>
      </p:ext>
    </p:extLst>
  </p:cm>
  <p:cm authorId="2" dt="2024-09-29T11:06:41.711" idx="3">
    <p:pos x="6658" y="2379"/>
    <p:text>Done</p:text>
    <p:extLst>
      <p:ext uri="{C676402C-5697-4E1C-873F-D02D1690AC5C}">
        <p15:threadingInfo xmlns:p15="http://schemas.microsoft.com/office/powerpoint/2012/main" timeZoneBias="-180">
          <p15:parentCm authorId="1" idx="4"/>
        </p15:threadingInfo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29.09.24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9/29/24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92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555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654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27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217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422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3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035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881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10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8704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8136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9385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1503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9080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7212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745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7418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6004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403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8964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9599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439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5106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9397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6305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8326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545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6342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904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25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7621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7618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9366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39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2036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506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848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311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798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87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608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системи"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Въведение в </a:t>
            </a:r>
            <a:r>
              <a:rPr lang="en-US" dirty="0"/>
              <a:t>GUI</a:t>
            </a:r>
            <a:r>
              <a:rPr lang="bg-BG" dirty="0"/>
              <a:t> приложенията и </a:t>
            </a:r>
            <a:r>
              <a:rPr lang="en-US" dirty="0"/>
              <a:t>Windows Forms</a:t>
            </a:r>
            <a:endParaRPr lang="bg-BG" dirty="0"/>
          </a:p>
          <a:p>
            <a:r>
              <a:rPr lang="bg-BG" dirty="0"/>
              <a:t>Форми, контроли, събития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/>
          <a:lstStyle/>
          <a:p>
            <a:r>
              <a:rPr lang="en-US" dirty="0"/>
              <a:t>GUI </a:t>
            </a:r>
            <a:r>
              <a:rPr lang="bg-BG" dirty="0"/>
              <a:t>приложения и </a:t>
            </a:r>
            <a:r>
              <a:rPr lang="en-US" dirty="0"/>
              <a:t>Windows Forms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162" y="3037179"/>
            <a:ext cx="1977650" cy="8869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6C893F-B1FD-6B4A-369A-4E179B219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656" y="3019356"/>
            <a:ext cx="4472298" cy="25726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9628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/>
              <a:t>За да създадем </a:t>
            </a:r>
            <a:r>
              <a:rPr lang="en-US" sz="3000" dirty="0"/>
              <a:t>WinForms </a:t>
            </a:r>
            <a:r>
              <a:rPr lang="bg-BG" sz="3000" dirty="0"/>
              <a:t>проект</a:t>
            </a:r>
            <a:r>
              <a:rPr lang="en-US" sz="3000" dirty="0"/>
              <a:t>, </a:t>
            </a:r>
            <a:r>
              <a:rPr lang="bg-BG" sz="3000" dirty="0"/>
              <a:t>избираме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Create a new project</a:t>
            </a:r>
            <a:r>
              <a:rPr lang="en-US" sz="3000" b="1" dirty="0"/>
              <a:t>]</a:t>
            </a:r>
          </a:p>
          <a:p>
            <a:pPr>
              <a:lnSpc>
                <a:spcPct val="100000"/>
              </a:lnSpc>
            </a:pPr>
            <a:r>
              <a:rPr lang="bg-BG" sz="3000" dirty="0"/>
              <a:t>В търсачката пишем </a:t>
            </a:r>
            <a:r>
              <a:rPr lang="en-BG" sz="3000" dirty="0"/>
              <a:t>"</a:t>
            </a:r>
            <a:r>
              <a:rPr lang="en-US" sz="3000" dirty="0"/>
              <a:t>Windows Forms</a:t>
            </a:r>
            <a:r>
              <a:rPr lang="en-BG" sz="3000" dirty="0"/>
              <a:t>"</a:t>
            </a:r>
            <a:r>
              <a:rPr lang="en-US" sz="3000" dirty="0"/>
              <a:t>, </a:t>
            </a:r>
            <a:r>
              <a:rPr lang="bg-BG" sz="3000" dirty="0"/>
              <a:t>избираме </a:t>
            </a:r>
            <a:r>
              <a:rPr lang="bg-BG" sz="3000" b="1" dirty="0">
                <a:solidFill>
                  <a:schemeClr val="bg1"/>
                </a:solidFill>
              </a:rPr>
              <a:t>първата опция </a:t>
            </a:r>
            <a:r>
              <a:rPr lang="bg-BG" sz="3000" dirty="0"/>
              <a:t>(</a:t>
            </a:r>
            <a:r>
              <a:rPr lang="en-US" sz="3000" b="1" dirty="0"/>
              <a:t>Windows Forms App</a:t>
            </a:r>
            <a:r>
              <a:rPr lang="en-US" sz="3000" dirty="0"/>
              <a:t> with </a:t>
            </a:r>
            <a:r>
              <a:rPr lang="en-US" sz="3000" b="1" dirty="0"/>
              <a:t>C#</a:t>
            </a:r>
            <a:r>
              <a:rPr lang="en-US" sz="3000" dirty="0"/>
              <a:t>)</a:t>
            </a:r>
            <a:r>
              <a:rPr lang="bg-BG" sz="3000" dirty="0"/>
              <a:t> и натискаме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Next</a:t>
            </a:r>
            <a:r>
              <a:rPr lang="en-US" sz="3000" b="1" dirty="0"/>
              <a:t>]</a:t>
            </a:r>
            <a:endParaRPr lang="en-BG" sz="30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</a:t>
            </a:r>
            <a:r>
              <a:rPr lang="bg-BG" dirty="0"/>
              <a:t> проект (</a:t>
            </a:r>
            <a:r>
              <a:rPr lang="en-US" dirty="0"/>
              <a:t>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7D3519-4167-80DF-C10A-028DFA64D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7698" y="3371721"/>
            <a:ext cx="8256603" cy="278038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6400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Задаваме </a:t>
            </a:r>
            <a:r>
              <a:rPr lang="bg-BG" sz="3000" b="1" dirty="0">
                <a:solidFill>
                  <a:schemeClr val="bg1"/>
                </a:solidFill>
              </a:rPr>
              <a:t>смислено име</a:t>
            </a:r>
            <a:r>
              <a:rPr lang="bg-BG" sz="3000" dirty="0"/>
              <a:t> на приложението, което описва неговото предназначение, например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DateTimeInfoApp</a:t>
            </a:r>
          </a:p>
          <a:p>
            <a:r>
              <a:rPr lang="bg-BG" sz="3000" dirty="0"/>
              <a:t>Натискаме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Next</a:t>
            </a:r>
            <a:r>
              <a:rPr lang="en-US" sz="3000" b="1" dirty="0"/>
              <a:t>]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dirty="0"/>
              <a:t>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Create</a:t>
            </a:r>
            <a:r>
              <a:rPr lang="en-US" sz="3000" b="1" dirty="0"/>
              <a:t>]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</a:t>
            </a:r>
            <a:r>
              <a:rPr lang="bg-BG" dirty="0"/>
              <a:t> проект</a:t>
            </a:r>
            <a:r>
              <a:rPr lang="en-US" dirty="0"/>
              <a:t>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91FE7-A793-CC36-7481-F63B99546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936" y="2926700"/>
            <a:ext cx="3971022" cy="35803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AE4605-CD8B-66F5-BCA9-F38D52881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9317" y="3391363"/>
            <a:ext cx="4410862" cy="265097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F3E5132-66E0-2E42-680C-B44ED26BB86B}"/>
              </a:ext>
            </a:extLst>
          </p:cNvPr>
          <p:cNvSpPr/>
          <p:nvPr/>
        </p:nvSpPr>
        <p:spPr bwMode="auto">
          <a:xfrm>
            <a:off x="5208901" y="4194000"/>
            <a:ext cx="1292098" cy="88284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8948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/>
              <a:t>Важно е след създаване на проекта да променим </a:t>
            </a:r>
            <a:r>
              <a:rPr lang="bg-BG" sz="3000" b="1" dirty="0">
                <a:solidFill>
                  <a:schemeClr val="bg1"/>
                </a:solidFill>
              </a:rPr>
              <a:t>името на формата</a:t>
            </a:r>
            <a:r>
              <a:rPr lang="bg-BG" sz="3000" dirty="0"/>
              <a:t>, така че то да </a:t>
            </a:r>
            <a:r>
              <a:rPr lang="bg-BG" sz="3000" b="1" dirty="0">
                <a:solidFill>
                  <a:schemeClr val="bg1"/>
                </a:solidFill>
              </a:rPr>
              <a:t>описва нейното предназначение</a:t>
            </a:r>
            <a:endParaRPr lang="en-US" sz="3000" b="1" dirty="0">
              <a:solidFill>
                <a:schemeClr val="bg1"/>
              </a:solidFill>
            </a:endParaRPr>
          </a:p>
          <a:p>
            <a:pPr>
              <a:buClr>
                <a:schemeClr val="tx2"/>
              </a:buClr>
            </a:pPr>
            <a:r>
              <a:rPr lang="bg-BG" sz="3000" dirty="0"/>
              <a:t>"</a:t>
            </a:r>
            <a:r>
              <a:rPr lang="en-US" sz="3000" b="1" dirty="0">
                <a:latin typeface="Consolas" panose="020B0609020204030204" pitchFamily="49" charset="0"/>
              </a:rPr>
              <a:t>Form1</a:t>
            </a:r>
            <a:r>
              <a:rPr lang="bg-BG" sz="3000" dirty="0"/>
              <a:t>"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r>
              <a:rPr lang="en-US" sz="3000" b="1" dirty="0">
                <a:latin typeface="Consolas" panose="020B0609020204030204" pitchFamily="49" charset="0"/>
                <a:sym typeface="Wingdings" panose="05000000000000000000" pitchFamily="2" charset="2"/>
              </a:rPr>
              <a:t>FormDateTimeInfo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endParaRPr lang="en-BG" sz="3000" b="1" dirty="0">
              <a:solidFill>
                <a:schemeClr val="bg1"/>
              </a:solidFill>
            </a:endParaRP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Задаване на име на формата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33D7F0-BF5C-5F8A-6295-36A5A55F7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849" y="3204000"/>
            <a:ext cx="4749800" cy="2806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17A562-EE5D-D68B-AD6E-F0660C623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794" y="2949062"/>
            <a:ext cx="3942123" cy="349657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606D0D7B-9092-F7E4-FFB2-02A7975E83AB}"/>
              </a:ext>
            </a:extLst>
          </p:cNvPr>
          <p:cNvSpPr/>
          <p:nvPr/>
        </p:nvSpPr>
        <p:spPr bwMode="auto">
          <a:xfrm>
            <a:off x="5086834" y="4165925"/>
            <a:ext cx="1292098" cy="88284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813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</a:rPr>
              <a:t>Properties</a:t>
            </a:r>
            <a:r>
              <a:rPr lang="en-US" sz="2800" dirty="0"/>
              <a:t> </a:t>
            </a:r>
            <a:r>
              <a:rPr lang="bg-BG" sz="2800" dirty="0"/>
              <a:t>прозорецът задава </a:t>
            </a:r>
            <a:r>
              <a:rPr lang="bg-BG" sz="2800" b="1" dirty="0"/>
              <a:t>свойства</a:t>
            </a:r>
            <a:r>
              <a:rPr lang="bg-BG" sz="2800" dirty="0"/>
              <a:t> / </a:t>
            </a:r>
            <a:r>
              <a:rPr lang="bg-BG" sz="2800" b="1" dirty="0"/>
              <a:t>събития</a:t>
            </a:r>
            <a:r>
              <a:rPr lang="bg-BG" sz="2800" dirty="0"/>
              <a:t> за избраната контрола</a:t>
            </a:r>
          </a:p>
          <a:p>
            <a:r>
              <a:rPr lang="bg-BG" sz="2800" dirty="0"/>
              <a:t>Нека да променим </a:t>
            </a:r>
            <a:r>
              <a:rPr lang="bg-BG" sz="2800" b="1" dirty="0">
                <a:solidFill>
                  <a:schemeClr val="bg1"/>
                </a:solidFill>
              </a:rPr>
              <a:t>заглавието на формата </a:t>
            </a:r>
            <a:r>
              <a:rPr lang="bg-BG" sz="2800" dirty="0"/>
              <a:t>от </a:t>
            </a:r>
            <a:r>
              <a:rPr lang="en-US" sz="2800" b="1" dirty="0"/>
              <a:t>Properties</a:t>
            </a:r>
            <a:r>
              <a:rPr lang="en-US" sz="2800" dirty="0"/>
              <a:t> </a:t>
            </a:r>
            <a:r>
              <a:rPr lang="bg-BG" sz="2800" dirty="0"/>
              <a:t>прозореца</a:t>
            </a:r>
            <a:endParaRPr lang="en-BG" sz="28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Промяна на заглавие на формата в прозореца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0D09DE-976D-4FF9-54DE-09E1A6929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73" y="2410465"/>
            <a:ext cx="6233384" cy="42135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CD4217-47E6-82C7-A23D-3C935BCC42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21" y="3157191"/>
            <a:ext cx="4197309" cy="259079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7D22AA8-98D1-718C-DF8E-2125EBCF7D27}"/>
              </a:ext>
            </a:extLst>
          </p:cNvPr>
          <p:cNvSpPr/>
          <p:nvPr/>
        </p:nvSpPr>
        <p:spPr bwMode="auto">
          <a:xfrm>
            <a:off x="6891980" y="4262118"/>
            <a:ext cx="575217" cy="38093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635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255598" cy="5528766"/>
          </a:xfrm>
        </p:spPr>
        <p:txBody>
          <a:bodyPr>
            <a:normAutofit/>
          </a:bodyPr>
          <a:lstStyle/>
          <a:p>
            <a:r>
              <a:rPr lang="en-US" sz="3200" dirty="0"/>
              <a:t>Visual Studio Windows Form Designer</a:t>
            </a:r>
            <a:r>
              <a:rPr lang="bg-BG" sz="3200" dirty="0"/>
              <a:t> съдържа "</a:t>
            </a:r>
            <a:r>
              <a:rPr lang="en-US" sz="3200" b="1" dirty="0"/>
              <a:t>Toolbox</a:t>
            </a:r>
            <a:r>
              <a:rPr lang="bg-BG" sz="3200" dirty="0"/>
              <a:t>" с компоненти</a:t>
            </a:r>
            <a:endParaRPr lang="en-US" sz="3000" dirty="0"/>
          </a:p>
          <a:p>
            <a:pPr lvl="1"/>
            <a:r>
              <a:rPr lang="bg-BG" sz="3000" dirty="0"/>
              <a:t>От </a:t>
            </a:r>
            <a:r>
              <a:rPr lang="en-US" sz="3000" b="1" dirty="0"/>
              <a:t>Toolbox</a:t>
            </a:r>
            <a:r>
              <a:rPr lang="bg-BG" sz="3000" b="1" dirty="0"/>
              <a:t> </a:t>
            </a:r>
            <a:r>
              <a:rPr lang="bg-BG" sz="3000" dirty="0"/>
              <a:t>прозореца можем да добавяме </a:t>
            </a:r>
            <a:r>
              <a:rPr lang="bg-BG" sz="3000" b="1" dirty="0">
                <a:solidFill>
                  <a:schemeClr val="bg1"/>
                </a:solidFill>
              </a:rPr>
              <a:t>контроли</a:t>
            </a:r>
            <a:r>
              <a:rPr lang="bg-BG" sz="3000" dirty="0"/>
              <a:t> към формата</a:t>
            </a:r>
            <a:endParaRPr lang="en-US" sz="3000" dirty="0"/>
          </a:p>
          <a:p>
            <a:pPr lvl="1"/>
            <a:r>
              <a:rPr lang="bg-BG" sz="3000" dirty="0"/>
              <a:t>За да го отворим, избираме менюто</a:t>
            </a:r>
            <a:br>
              <a:rPr lang="bg-BG" sz="3000" dirty="0"/>
            </a:br>
            <a:r>
              <a:rPr lang="en-US" sz="3000" b="1" dirty="0">
                <a:solidFill>
                  <a:schemeClr val="bg1"/>
                </a:solidFill>
              </a:rPr>
              <a:t>View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Toolbox</a:t>
            </a:r>
            <a:r>
              <a:rPr lang="en-US" sz="3000" b="1" dirty="0"/>
              <a:t>]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en-US" dirty="0"/>
              <a:t>Windows Form Designer - Toolbox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B2ADC9-BA16-1E19-3D3B-F903B3C6C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971" y="1384784"/>
            <a:ext cx="4152421" cy="5121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9224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737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Избираме </a:t>
            </a:r>
            <a:r>
              <a:rPr lang="bg-BG" sz="3200" b="1" dirty="0">
                <a:solidFill>
                  <a:schemeClr val="bg1"/>
                </a:solidFill>
              </a:rPr>
              <a:t>коя контрола </a:t>
            </a:r>
            <a:r>
              <a:rPr lang="bg-BG" sz="3200" dirty="0"/>
              <a:t>искаме да добавим и я </a:t>
            </a:r>
            <a:r>
              <a:rPr lang="bg-BG" sz="3200" b="1" dirty="0">
                <a:solidFill>
                  <a:schemeClr val="bg1"/>
                </a:solidFill>
              </a:rPr>
              <a:t>дропваме във формата</a:t>
            </a:r>
            <a:endParaRPr lang="en-US" sz="3200" b="1" dirty="0">
              <a:solidFill>
                <a:schemeClr val="bg1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Поставяне на контрола във формата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275B4E-5138-BD63-6BC6-8C9D4EBE3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103" y="2509216"/>
            <a:ext cx="6823794" cy="36053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0491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882654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2800" dirty="0"/>
              <a:t>Променяме </a:t>
            </a:r>
            <a:r>
              <a:rPr lang="bg-BG" sz="2800" b="1" dirty="0">
                <a:solidFill>
                  <a:schemeClr val="bg1"/>
                </a:solidFill>
              </a:rPr>
              <a:t>името на контролата</a:t>
            </a:r>
            <a:r>
              <a:rPr lang="bg-BG" sz="2800" dirty="0"/>
              <a:t>: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button1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buttonShowDateTime</a:t>
            </a:r>
            <a:endParaRPr lang="ru-RU" sz="28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Задаване на име на поставената контрола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57D379-7A43-73CA-B445-375CB2F49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0" y="2084033"/>
            <a:ext cx="6550363" cy="38981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A94C67-770F-A795-48D0-F728714BF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279" y="2761903"/>
            <a:ext cx="3851751" cy="254237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AC0E42F-AB12-1BB8-9CAD-AC0A7AFFC647}"/>
              </a:ext>
            </a:extLst>
          </p:cNvPr>
          <p:cNvSpPr/>
          <p:nvPr/>
        </p:nvSpPr>
        <p:spPr bwMode="auto">
          <a:xfrm>
            <a:off x="7060142" y="3911951"/>
            <a:ext cx="657608" cy="380938"/>
          </a:xfrm>
          <a:prstGeom prst="rightArrow">
            <a:avLst>
              <a:gd name="adj1" fmla="val 51057"/>
              <a:gd name="adj2" fmla="val 56983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975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3897875"/>
          </a:xfrm>
        </p:spPr>
        <p:txBody>
          <a:bodyPr>
            <a:normAutofit/>
          </a:bodyPr>
          <a:lstStyle/>
          <a:p>
            <a:r>
              <a:rPr lang="bg-BG" dirty="0"/>
              <a:t>Важно е след създаване на </a:t>
            </a:r>
            <a:r>
              <a:rPr lang="bg-BG" b="1" dirty="0">
                <a:solidFill>
                  <a:schemeClr val="bg1"/>
                </a:solidFill>
              </a:rPr>
              <a:t>форма</a:t>
            </a:r>
            <a:r>
              <a:rPr lang="bg-BG" dirty="0"/>
              <a:t> или слагане на </a:t>
            </a:r>
            <a:r>
              <a:rPr lang="bg-BG" b="1" dirty="0">
                <a:solidFill>
                  <a:schemeClr val="bg1"/>
                </a:solidFill>
              </a:rPr>
              <a:t>контрола</a:t>
            </a:r>
            <a:r>
              <a:rPr lang="bg-BG" dirty="0"/>
              <a:t> веднага да зададем </a:t>
            </a:r>
            <a:r>
              <a:rPr lang="bg-BG" b="1" dirty="0">
                <a:solidFill>
                  <a:schemeClr val="bg1"/>
                </a:solidFill>
              </a:rPr>
              <a:t>описателно име</a:t>
            </a:r>
          </a:p>
          <a:p>
            <a:pPr lvl="1"/>
            <a:r>
              <a:rPr lang="bg-BG" dirty="0"/>
              <a:t>Името трябва да отговаря на въпроса:</a:t>
            </a:r>
            <a:br>
              <a:rPr lang="bg-BG" dirty="0"/>
            </a:br>
            <a:r>
              <a:rPr lang="bg-BG" sz="3200" dirty="0"/>
              <a:t>"</a:t>
            </a:r>
            <a:r>
              <a:rPr lang="bg-BG" b="1" dirty="0"/>
              <a:t>За какво служи тази форма/контрола?</a:t>
            </a:r>
            <a:r>
              <a:rPr lang="en-BG" sz="3200" dirty="0"/>
              <a:t>"</a:t>
            </a:r>
            <a:endParaRPr lang="bg-BG" dirty="0"/>
          </a:p>
          <a:p>
            <a:pPr lvl="1"/>
            <a:r>
              <a:rPr lang="bg-BG" dirty="0"/>
              <a:t>Сменяме числото "</a:t>
            </a:r>
            <a:r>
              <a:rPr lang="en-US" b="1" dirty="0">
                <a:latin typeface="Consolas" panose="020B0609020204030204" pitchFamily="49" charset="0"/>
              </a:rPr>
              <a:t>1</a:t>
            </a:r>
            <a:r>
              <a:rPr lang="bg-BG" dirty="0"/>
              <a:t>" с нещо описателно</a:t>
            </a:r>
          </a:p>
          <a:p>
            <a:pPr lvl="1"/>
            <a:r>
              <a:rPr lang="bg-BG" dirty="0"/>
              <a:t>Например "</a:t>
            </a:r>
            <a:r>
              <a:rPr lang="en-US" b="1" dirty="0">
                <a:latin typeface="Consolas" panose="020B0609020204030204" pitchFamily="49" charset="0"/>
              </a:rPr>
              <a:t>button1</a:t>
            </a:r>
            <a:r>
              <a:rPr lang="bg-BG" dirty="0"/>
              <a:t>"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"</a:t>
            </a:r>
            <a:r>
              <a:rPr lang="en-US" b="1" dirty="0">
                <a:latin typeface="Consolas" panose="020B0609020204030204" pitchFamily="49" charset="0"/>
                <a:sym typeface="Wingdings" panose="05000000000000000000" pitchFamily="2" charset="2"/>
              </a:rPr>
              <a:t>buttonConfirm</a:t>
            </a:r>
            <a:r>
              <a:rPr lang="en-US" dirty="0">
                <a:sym typeface="Wingdings" panose="05000000000000000000" pitchFamily="2" charset="2"/>
              </a:rPr>
              <a:t>"</a:t>
            </a:r>
            <a:endParaRPr lang="bg-BG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Задаване на описателни имена на променливите</a:t>
            </a:r>
            <a:endParaRPr lang="en-US" dirty="0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70ECF4F7-5BFD-5B36-A192-2814BDE9E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6000" y="5094000"/>
            <a:ext cx="9479332" cy="571996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300" b="1" noProof="1">
                <a:latin typeface="Consolas" pitchFamily="49" charset="0"/>
              </a:rPr>
              <a:t>buttonConfirm, buttonDelete, textBoxCity, dropdownCountry</a:t>
            </a:r>
          </a:p>
        </p:txBody>
      </p:sp>
      <p:pic>
        <p:nvPicPr>
          <p:cNvPr id="11" name="Picture 2" descr="haken, installed, ok, package, richtig, right, tick, updated icon">
            <a:extLst>
              <a:ext uri="{FF2B5EF4-FFF2-40B4-BE49-F238E27FC236}">
                <a16:creationId xmlns:a16="http://schemas.microsoft.com/office/drawing/2014/main" id="{B0EA8E0E-07AB-D0BC-CDD7-A95DE151C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380" y="5124398"/>
            <a:ext cx="568622" cy="5112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652D8FEC-2591-8A1E-859A-0B69AB78E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1668" y="5935449"/>
            <a:ext cx="9479332" cy="587385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</a:rPr>
              <a:t>button1, button2, a, b, c, foo, input, dropdownNew</a:t>
            </a:r>
          </a:p>
        </p:txBody>
      </p:sp>
      <p:pic>
        <p:nvPicPr>
          <p:cNvPr id="13" name="Picture 12" descr="approve, block, cancel, delete, reject icon">
            <a:extLst>
              <a:ext uri="{FF2B5EF4-FFF2-40B4-BE49-F238E27FC236}">
                <a16:creationId xmlns:a16="http://schemas.microsoft.com/office/drawing/2014/main" id="{40A4FBB1-46CE-8A4A-6A8C-F196288D0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151" y="5962511"/>
            <a:ext cx="538851" cy="53326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704B80-4D1A-1E06-FF33-19493C36BF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102" y="1944000"/>
            <a:ext cx="2948744" cy="265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4133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текста</a:t>
            </a:r>
            <a:r>
              <a:rPr lang="bg-BG" sz="3200" dirty="0"/>
              <a:t> на </a:t>
            </a:r>
            <a:r>
              <a:rPr lang="bg-BG" sz="3200" b="1" dirty="0"/>
              <a:t>бутона</a:t>
            </a:r>
            <a:endParaRPr lang="ru-RU" sz="3200" b="1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Настройка на контроли във формата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89E9F3-A04A-1462-F89B-2007855EE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034000"/>
            <a:ext cx="6936131" cy="41228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C89293-0DAE-9A8A-957A-29D181C5D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849" y="2684695"/>
            <a:ext cx="3811151" cy="25516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92D6C2F-8FE9-3232-49C0-287DF1077FD6}"/>
              </a:ext>
            </a:extLst>
          </p:cNvPr>
          <p:cNvSpPr/>
          <p:nvPr/>
        </p:nvSpPr>
        <p:spPr bwMode="auto">
          <a:xfrm>
            <a:off x="7361137" y="3740747"/>
            <a:ext cx="600153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698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За да </a:t>
            </a:r>
            <a:r>
              <a:rPr lang="bg-BG" sz="3200" b="1" dirty="0">
                <a:solidFill>
                  <a:schemeClr val="bg1"/>
                </a:solidFill>
              </a:rPr>
              <a:t>стартираме</a:t>
            </a:r>
            <a:r>
              <a:rPr lang="bg-BG" sz="3200" dirty="0"/>
              <a:t> нашия проект, избираме </a:t>
            </a:r>
            <a:r>
              <a:rPr lang="en-US" sz="3200" b="1" dirty="0">
                <a:solidFill>
                  <a:schemeClr val="bg1"/>
                </a:solidFill>
              </a:rPr>
              <a:t>Debug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Start Without Debugging</a:t>
            </a:r>
            <a:r>
              <a:rPr lang="en-US" sz="3200" b="1" dirty="0"/>
              <a:t>]</a:t>
            </a:r>
            <a:r>
              <a:rPr lang="bg-BG" sz="3200" dirty="0"/>
              <a:t> или натискаме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Ctrl+F5</a:t>
            </a:r>
            <a:r>
              <a:rPr lang="en-US" sz="3200" b="1" dirty="0"/>
              <a:t>]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Компилация и стартиране на проекта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8911C5-2A2D-0AC1-7CB1-8E735FBE1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3429000"/>
            <a:ext cx="3538015" cy="213188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4348EF-3883-A64B-9B04-7D70BD311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415855"/>
            <a:ext cx="5292069" cy="40911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1CFE64DC-6D0C-B1C5-5762-B84EDE833B02}"/>
              </a:ext>
            </a:extLst>
          </p:cNvPr>
          <p:cNvSpPr/>
          <p:nvPr/>
        </p:nvSpPr>
        <p:spPr bwMode="auto">
          <a:xfrm>
            <a:off x="6227957" y="4104000"/>
            <a:ext cx="1107068" cy="691291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54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77500" lnSpcReduction="20000"/>
          </a:bodyPr>
          <a:lstStyle/>
          <a:p>
            <a:r>
              <a:rPr lang="bg-BG" dirty="0"/>
              <a:t>Какво е </a:t>
            </a:r>
            <a:r>
              <a:rPr lang="bg-BG" b="1" dirty="0">
                <a:solidFill>
                  <a:schemeClr val="bg1"/>
                </a:solidFill>
              </a:rPr>
              <a:t>графичен потребителски интерфейс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/>
              <a:t>(GUI)</a:t>
            </a:r>
            <a:r>
              <a:rPr lang="bg-BG" dirty="0"/>
              <a:t>?</a:t>
            </a:r>
          </a:p>
          <a:p>
            <a:r>
              <a:rPr lang="bg-BG" dirty="0"/>
              <a:t>Въведение в </a:t>
            </a:r>
            <a:r>
              <a:rPr lang="en-US" b="1" dirty="0">
                <a:solidFill>
                  <a:schemeClr val="bg1"/>
                </a:solidFill>
              </a:rPr>
              <a:t>Windows Forms</a:t>
            </a:r>
            <a:endParaRPr lang="bg-BG" b="1" dirty="0">
              <a:solidFill>
                <a:schemeClr val="bg1"/>
              </a:solidFill>
            </a:endParaRPr>
          </a:p>
          <a:p>
            <a:r>
              <a:rPr lang="bg-BG" dirty="0"/>
              <a:t>Първо </a:t>
            </a:r>
            <a:r>
              <a:rPr lang="en-US" b="1" dirty="0">
                <a:solidFill>
                  <a:schemeClr val="bg1"/>
                </a:solidFill>
              </a:rPr>
              <a:t>GUI </a:t>
            </a:r>
            <a:r>
              <a:rPr lang="bg-BG" b="1" dirty="0">
                <a:solidFill>
                  <a:schemeClr val="bg1"/>
                </a:solidFill>
              </a:rPr>
              <a:t>приложение</a:t>
            </a:r>
          </a:p>
          <a:p>
            <a:pPr lvl="1"/>
            <a:r>
              <a:rPr lang="bg-BG" b="1" dirty="0"/>
              <a:t>Форма</a:t>
            </a:r>
            <a:r>
              <a:rPr lang="bg-BG" dirty="0"/>
              <a:t>, </a:t>
            </a:r>
            <a:r>
              <a:rPr lang="bg-BG" b="1" dirty="0"/>
              <a:t>бутон</a:t>
            </a:r>
            <a:r>
              <a:rPr lang="bg-BG" dirty="0"/>
              <a:t>, </a:t>
            </a:r>
            <a:r>
              <a:rPr lang="bg-BG" b="1" dirty="0"/>
              <a:t>свойства</a:t>
            </a:r>
            <a:r>
              <a:rPr lang="bg-BG" dirty="0"/>
              <a:t>, </a:t>
            </a:r>
            <a:r>
              <a:rPr lang="bg-BG" b="1" dirty="0"/>
              <a:t>хващане</a:t>
            </a:r>
            <a:r>
              <a:rPr lang="bg-BG" dirty="0"/>
              <a:t> и </a:t>
            </a:r>
            <a:r>
              <a:rPr lang="bg-BG" b="1" dirty="0"/>
              <a:t>обработка</a:t>
            </a:r>
            <a:r>
              <a:rPr lang="bg-BG" dirty="0"/>
              <a:t> на </a:t>
            </a:r>
            <a:r>
              <a:rPr lang="bg-BG" b="1" dirty="0"/>
              <a:t>събития</a:t>
            </a:r>
            <a:endParaRPr lang="en-US" b="1" dirty="0"/>
          </a:p>
          <a:p>
            <a:r>
              <a:rPr lang="en-US" dirty="0"/>
              <a:t>​</a:t>
            </a:r>
            <a:r>
              <a:rPr lang="bg-BG" b="1" dirty="0">
                <a:solidFill>
                  <a:schemeClr val="bg1"/>
                </a:solidFill>
              </a:rPr>
              <a:t>Основни </a:t>
            </a:r>
            <a:r>
              <a:rPr lang="en-US" b="1" dirty="0">
                <a:solidFill>
                  <a:schemeClr val="bg1"/>
                </a:solidFill>
              </a:rPr>
              <a:t>UI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</a:p>
          <a:p>
            <a:pPr lvl="1"/>
            <a:r>
              <a:rPr lang="en-US" b="1" dirty="0"/>
              <a:t>Form</a:t>
            </a:r>
            <a:r>
              <a:rPr lang="en-US" dirty="0"/>
              <a:t>, </a:t>
            </a:r>
            <a:r>
              <a:rPr lang="en-US" b="1" dirty="0"/>
              <a:t>Label</a:t>
            </a:r>
            <a:r>
              <a:rPr lang="en-US" dirty="0"/>
              <a:t>, </a:t>
            </a:r>
            <a:r>
              <a:rPr lang="en-US" b="1" dirty="0"/>
              <a:t>TextBox</a:t>
            </a:r>
            <a:r>
              <a:rPr lang="en-US" dirty="0"/>
              <a:t>, </a:t>
            </a:r>
            <a:r>
              <a:rPr lang="en-US" b="1" dirty="0"/>
              <a:t>Button</a:t>
            </a:r>
            <a:endParaRPr lang="bg-BG" b="1" dirty="0"/>
          </a:p>
          <a:p>
            <a:r>
              <a:rPr lang="en-US" dirty="0"/>
              <a:t>​</a:t>
            </a:r>
            <a:r>
              <a:rPr lang="bg-BG" b="1" dirty="0"/>
              <a:t>Примерно приложение</a:t>
            </a:r>
            <a:r>
              <a:rPr lang="en-US" dirty="0"/>
              <a:t>: </a:t>
            </a:r>
            <a:r>
              <a:rPr lang="bg-BG" b="1" dirty="0">
                <a:solidFill>
                  <a:schemeClr val="bg1"/>
                </a:solidFill>
              </a:rPr>
              <a:t>суматор на две числа</a:t>
            </a: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​</a:t>
            </a:r>
            <a:r>
              <a:rPr lang="bg-BG" b="1" dirty="0">
                <a:solidFill>
                  <a:schemeClr val="bg1"/>
                </a:solidFill>
              </a:rPr>
              <a:t>Други </a:t>
            </a:r>
            <a:r>
              <a:rPr lang="en-US" b="1" dirty="0">
                <a:solidFill>
                  <a:schemeClr val="bg1"/>
                </a:solidFill>
              </a:rPr>
              <a:t>UI</a:t>
            </a:r>
            <a:r>
              <a:rPr lang="bg-BG" b="1" dirty="0">
                <a:solidFill>
                  <a:schemeClr val="bg1"/>
                </a:solidFill>
              </a:rPr>
              <a:t> контроли</a:t>
            </a:r>
          </a:p>
          <a:p>
            <a:pPr lvl="1"/>
            <a:r>
              <a:rPr lang="en-US" b="1" dirty="0"/>
              <a:t>ListBox</a:t>
            </a:r>
            <a:r>
              <a:rPr lang="en-US" dirty="0"/>
              <a:t>, </a:t>
            </a:r>
            <a:r>
              <a:rPr lang="en-US" b="1" dirty="0"/>
              <a:t>ComboBox</a:t>
            </a:r>
            <a:r>
              <a:rPr lang="en-US" dirty="0"/>
              <a:t>, </a:t>
            </a:r>
            <a:r>
              <a:rPr lang="en-US" b="1" dirty="0"/>
              <a:t>RadioButton</a:t>
            </a:r>
            <a:r>
              <a:rPr lang="en-US" dirty="0"/>
              <a:t>, </a:t>
            </a:r>
            <a:r>
              <a:rPr lang="en-US" b="1" dirty="0"/>
              <a:t>Checkbox</a:t>
            </a:r>
            <a:r>
              <a:rPr lang="en-US" dirty="0"/>
              <a:t>, </a:t>
            </a:r>
            <a:r>
              <a:rPr lang="en-US" b="1" dirty="0"/>
              <a:t>DateTimePicker</a:t>
            </a:r>
            <a:r>
              <a:rPr lang="en-US" dirty="0"/>
              <a:t>, </a:t>
            </a:r>
            <a:r>
              <a:rPr lang="en-US" b="1" dirty="0"/>
              <a:t>TabControl</a:t>
            </a:r>
            <a:endParaRPr lang="bg-BG" b="1" dirty="0"/>
          </a:p>
          <a:p>
            <a:r>
              <a:rPr lang="bg-BG" dirty="0"/>
              <a:t>​</a:t>
            </a:r>
            <a:r>
              <a:rPr lang="bg-BG" b="1" dirty="0">
                <a:solidFill>
                  <a:schemeClr val="bg1"/>
                </a:solidFill>
              </a:rPr>
              <a:t>Свойства</a:t>
            </a:r>
            <a:r>
              <a:rPr lang="bg-BG" dirty="0"/>
              <a:t> на форми</a:t>
            </a:r>
            <a:endParaRPr lang="en-US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 lnSpcReduction="10000"/>
          </a:bodyPr>
          <a:lstStyle/>
          <a:p>
            <a:pPr>
              <a:buClr>
                <a:schemeClr val="tx2"/>
              </a:buClr>
            </a:pPr>
            <a:r>
              <a:rPr lang="bg-BG" dirty="0"/>
              <a:t>Всички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  <a:r>
              <a:rPr lang="bg-BG" dirty="0"/>
              <a:t> от </a:t>
            </a:r>
            <a:r>
              <a:rPr lang="en-GB" dirty="0"/>
              <a:t>Windows Forms </a:t>
            </a:r>
            <a:r>
              <a:rPr lang="bg-BG" dirty="0"/>
              <a:t>дефинират </a:t>
            </a:r>
            <a:r>
              <a:rPr lang="bg-BG" b="1" dirty="0">
                <a:solidFill>
                  <a:schemeClr val="bg1"/>
                </a:solidFill>
              </a:rPr>
              <a:t>събития</a:t>
            </a:r>
            <a:r>
              <a:rPr lang="bg-BG" dirty="0"/>
              <a:t>, които могат да се </a:t>
            </a:r>
            <a:r>
              <a:rPr lang="bg-BG" b="1" dirty="0">
                <a:solidFill>
                  <a:schemeClr val="bg1"/>
                </a:solidFill>
              </a:rPr>
              <a:t>прихващат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обработват</a:t>
            </a:r>
            <a:r>
              <a:rPr lang="bg-BG" dirty="0"/>
              <a:t> със </a:t>
            </a:r>
            <a:r>
              <a:rPr lang="en-US" b="1" dirty="0"/>
              <a:t>C#</a:t>
            </a:r>
            <a:r>
              <a:rPr lang="en-US" dirty="0"/>
              <a:t> </a:t>
            </a:r>
            <a:r>
              <a:rPr lang="bg-BG" dirty="0"/>
              <a:t>код</a:t>
            </a:r>
          </a:p>
          <a:p>
            <a:pPr lvl="1"/>
            <a:r>
              <a:rPr lang="bg-BG" b="1" dirty="0"/>
              <a:t>Примери</a:t>
            </a:r>
            <a:endParaRPr lang="bg-BG" dirty="0"/>
          </a:p>
          <a:p>
            <a:pPr lvl="2"/>
            <a:r>
              <a:rPr lang="bg-BG" dirty="0"/>
              <a:t>При натискане на бутон изпълни ето този код</a:t>
            </a:r>
          </a:p>
          <a:p>
            <a:pPr lvl="2"/>
            <a:r>
              <a:rPr lang="bg-BG" dirty="0"/>
              <a:t>При показване на формата изпълни ето този код</a:t>
            </a:r>
            <a:endParaRPr lang="en-US" dirty="0"/>
          </a:p>
          <a:p>
            <a:r>
              <a:rPr lang="bg-BG" dirty="0"/>
              <a:t>В нашето приложение искаме да </a:t>
            </a:r>
            <a:r>
              <a:rPr lang="bg-BG" b="1" dirty="0">
                <a:solidFill>
                  <a:schemeClr val="bg1"/>
                </a:solidFill>
              </a:rPr>
              <a:t>хванем</a:t>
            </a:r>
            <a:r>
              <a:rPr lang="bg-BG" dirty="0"/>
              <a:t> "</a:t>
            </a:r>
            <a:r>
              <a:rPr lang="bg-BG" b="1" i="1" dirty="0"/>
              <a:t>натискане на бутона</a:t>
            </a:r>
            <a:r>
              <a:rPr lang="bg-BG" dirty="0"/>
              <a:t>" и да покажем текущата </a:t>
            </a:r>
            <a:r>
              <a:rPr lang="bg-BG" b="1" dirty="0">
                <a:solidFill>
                  <a:schemeClr val="bg1"/>
                </a:solidFill>
              </a:rPr>
              <a:t>дата и час</a:t>
            </a:r>
          </a:p>
          <a:p>
            <a:pPr lvl="1"/>
            <a:r>
              <a:rPr lang="bg-BG" dirty="0"/>
              <a:t>Хващаме събитието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Button.Click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и пишем </a:t>
            </a:r>
            <a:r>
              <a:rPr lang="en-US" b="1" dirty="0"/>
              <a:t>C#</a:t>
            </a:r>
            <a:r>
              <a:rPr lang="en-US" dirty="0"/>
              <a:t> </a:t>
            </a:r>
            <a:r>
              <a:rPr lang="bg-BG" dirty="0"/>
              <a:t>код (</a:t>
            </a:r>
            <a:r>
              <a:rPr lang="bg-BG" b="1" dirty="0">
                <a:solidFill>
                  <a:schemeClr val="bg1"/>
                </a:solidFill>
              </a:rPr>
              <a:t>обработчик</a:t>
            </a:r>
            <a:r>
              <a:rPr lang="bg-BG" dirty="0"/>
              <a:t> на събитието)</a:t>
            </a:r>
            <a:endParaRPr lang="en-US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Прихващане и обработване на събития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09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/>
              <a:t>За да </a:t>
            </a:r>
            <a:r>
              <a:rPr lang="bg-BG" sz="3000" b="1" dirty="0">
                <a:solidFill>
                  <a:schemeClr val="bg1"/>
                </a:solidFill>
              </a:rPr>
              <a:t>хванем</a:t>
            </a:r>
            <a:r>
              <a:rPr lang="bg-BG" sz="3000" dirty="0"/>
              <a:t> </a:t>
            </a:r>
            <a:r>
              <a:rPr lang="en-US" sz="3000" b="1" dirty="0">
                <a:latin typeface="Consolas" panose="020B0609020204030204" pitchFamily="49" charset="0"/>
              </a:rPr>
              <a:t>Button.Click</a:t>
            </a:r>
            <a:r>
              <a:rPr lang="bg-BG" sz="3000" dirty="0"/>
              <a:t>, намираме свойството </a:t>
            </a:r>
            <a:r>
              <a:rPr lang="en-US" sz="3000" b="1" dirty="0">
                <a:solidFill>
                  <a:schemeClr val="bg1"/>
                </a:solidFill>
              </a:rPr>
              <a:t>Click</a:t>
            </a:r>
            <a:r>
              <a:rPr lang="en-US" sz="3000" dirty="0"/>
              <a:t> </a:t>
            </a:r>
            <a:r>
              <a:rPr lang="bg-BG" sz="3000" dirty="0"/>
              <a:t>от прозореца </a:t>
            </a:r>
            <a:r>
              <a:rPr lang="en-US" sz="3000" b="1" dirty="0">
                <a:solidFill>
                  <a:schemeClr val="bg1"/>
                </a:solidFill>
              </a:rPr>
              <a:t>Properties</a:t>
            </a:r>
            <a:r>
              <a:rPr lang="bg-BG" sz="3000" b="1" dirty="0">
                <a:solidFill>
                  <a:schemeClr val="bg1"/>
                </a:solidFill>
              </a:rPr>
              <a:t> </a:t>
            </a:r>
            <a:r>
              <a:rPr lang="bg-BG" sz="3000" dirty="0"/>
              <a:t>и</a:t>
            </a:r>
            <a:r>
              <a:rPr lang="bg-BG" sz="3000" dirty="0">
                <a:solidFill>
                  <a:schemeClr val="bg1"/>
                </a:solidFill>
              </a:rPr>
              <a:t> </a:t>
            </a:r>
            <a:r>
              <a:rPr lang="bg-BG" sz="3000" dirty="0"/>
              <a:t>щракаме</a:t>
            </a:r>
            <a:r>
              <a:rPr lang="bg-BG" sz="3000" b="1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2 пъти </a:t>
            </a:r>
            <a:r>
              <a:rPr lang="bg-BG" sz="3000" dirty="0"/>
              <a:t>върху празното поле</a:t>
            </a: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bg-BG" sz="2800" dirty="0"/>
              <a:t>Така създаваме </a:t>
            </a:r>
            <a:r>
              <a:rPr lang="bg-BG" sz="2800" b="1" dirty="0"/>
              <a:t>метод-обработчик</a:t>
            </a:r>
            <a:r>
              <a:rPr lang="bg-BG" sz="2800" dirty="0"/>
              <a:t> за това свойство</a:t>
            </a:r>
            <a:endParaRPr lang="en-US" sz="28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Хващане на </a:t>
            </a:r>
            <a:r>
              <a:rPr lang="en-US" dirty="0"/>
              <a:t>Button.Click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2B4B06-D329-0FC9-885B-F557E0324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888963"/>
            <a:ext cx="5851557" cy="373503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AA7B50-F883-4DD7-EFD8-81A5AD108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000" y="3411000"/>
            <a:ext cx="4250694" cy="216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87CAFC1A-012C-0558-4D28-506E0701B5CB}"/>
              </a:ext>
            </a:extLst>
          </p:cNvPr>
          <p:cNvSpPr/>
          <p:nvPr/>
        </p:nvSpPr>
        <p:spPr bwMode="auto">
          <a:xfrm>
            <a:off x="6398867" y="4434913"/>
            <a:ext cx="619400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487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При двойно щракване в събитието, в отворилия се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файл ще се покаже метода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buttonShowDateTime_Click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Добавяме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код, който визуализира в бутона текущата 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дата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и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час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3000" dirty="0"/>
          </a:p>
          <a:p>
            <a:pPr>
              <a:buClr>
                <a:schemeClr val="tx2"/>
              </a:buClr>
            </a:pPr>
            <a:endParaRPr lang="bg-BG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Обработка на </a:t>
            </a:r>
            <a:r>
              <a:rPr lang="en-US" dirty="0"/>
              <a:t>Button.Click (1)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A2181853-8F12-F9CC-B560-AEC85091D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30" y="2259000"/>
            <a:ext cx="11205000" cy="1390317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263CAFB-1F5A-E2F3-68C7-BE5F550C9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879" y="4270346"/>
            <a:ext cx="11205000" cy="1833515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  <a:endParaRPr lang="bg-BG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buttonShowDateTime.Text = DateTime.Now.ToString();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988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Обработка на </a:t>
            </a:r>
            <a:r>
              <a:rPr lang="en-US" dirty="0"/>
              <a:t>Button.Click </a:t>
            </a:r>
            <a:r>
              <a:rPr lang="bg-BG" dirty="0"/>
              <a:t>(</a:t>
            </a:r>
            <a:r>
              <a:rPr lang="en-US" dirty="0"/>
              <a:t>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067026-AF81-A304-7CB3-A4358B2E6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7716" y="1404000"/>
            <a:ext cx="10396569" cy="5103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0674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46787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Стартираме</a:t>
            </a:r>
            <a:r>
              <a:rPr lang="bg-BG" b="1" dirty="0"/>
              <a:t> </a:t>
            </a:r>
            <a:r>
              <a:rPr lang="bg-BG" dirty="0"/>
              <a:t>приложението с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Ctrl+F5</a:t>
            </a:r>
            <a:r>
              <a:rPr lang="en-US" b="1" dirty="0"/>
              <a:t>]</a:t>
            </a:r>
          </a:p>
          <a:p>
            <a:pPr>
              <a:buClr>
                <a:schemeClr val="tx1"/>
              </a:buClr>
            </a:pPr>
            <a:r>
              <a:rPr lang="bg-BG" dirty="0"/>
              <a:t>Вече бутонът работи, както се очаква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Резултат при изпълнение на програмата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6AD80A-B576-C4AF-A102-30B34159C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012" y="2895643"/>
            <a:ext cx="4954018" cy="259671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43343-D61B-C9BB-F142-CA4F7F12C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00" y="2895642"/>
            <a:ext cx="4866575" cy="259671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804B88AE-6EE2-663C-859E-7D819B767FA0}"/>
              </a:ext>
            </a:extLst>
          </p:cNvPr>
          <p:cNvSpPr/>
          <p:nvPr/>
        </p:nvSpPr>
        <p:spPr bwMode="auto">
          <a:xfrm>
            <a:off x="5568326" y="3770788"/>
            <a:ext cx="1129086" cy="846425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404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Form, Label, TextBox, Button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4400" dirty="0"/>
              <a:t>Основни </a:t>
            </a:r>
            <a:r>
              <a:rPr lang="en-US" sz="4400" dirty="0"/>
              <a:t>UI </a:t>
            </a:r>
            <a:r>
              <a:rPr lang="bg-BG" sz="4400" dirty="0"/>
              <a:t>контроли</a:t>
            </a:r>
            <a:endParaRPr lang="en-US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916F2-CB34-EA60-DFFB-D1007AE19C6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000" y="1584000"/>
            <a:ext cx="2520000" cy="206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2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739928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Формите</a:t>
            </a:r>
            <a:r>
              <a:rPr lang="bg-BG" dirty="0"/>
              <a:t> (</a:t>
            </a:r>
            <a:r>
              <a:rPr lang="en-US" dirty="0"/>
              <a:t>form, </a:t>
            </a:r>
            <a:r>
              <a:rPr lang="bg-BG" dirty="0"/>
              <a:t>формуляр) са </a:t>
            </a:r>
            <a:r>
              <a:rPr lang="bg-BG" b="1" dirty="0"/>
              <a:t>прозорци</a:t>
            </a:r>
            <a:r>
              <a:rPr lang="bg-BG" dirty="0"/>
              <a:t>, които съдържат </a:t>
            </a:r>
            <a:r>
              <a:rPr lang="en-US" b="1" dirty="0"/>
              <a:t>UI </a:t>
            </a:r>
            <a:r>
              <a:rPr lang="bg-BG" b="1" dirty="0"/>
              <a:t>контроли</a:t>
            </a:r>
            <a:r>
              <a:rPr lang="en-US" b="1" dirty="0"/>
              <a:t>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bg-BG" dirty="0"/>
              <a:t>управляват навигацията между тях</a:t>
            </a:r>
            <a:endParaRPr lang="en-US" b="1" dirty="0"/>
          </a:p>
          <a:p>
            <a:pPr lvl="1"/>
            <a:r>
              <a:rPr lang="bg-BG" dirty="0"/>
              <a:t>Зад всяка форма има </a:t>
            </a:r>
            <a:r>
              <a:rPr lang="en-US" b="1" dirty="0"/>
              <a:t>C# </a:t>
            </a:r>
            <a:r>
              <a:rPr lang="bg-BG" b="1" dirty="0"/>
              <a:t>файл </a:t>
            </a:r>
            <a:r>
              <a:rPr lang="bg-BG" dirty="0"/>
              <a:t>с нейния код</a:t>
            </a:r>
          </a:p>
          <a:p>
            <a:pPr lvl="1"/>
            <a:r>
              <a:rPr lang="bg-BG" dirty="0"/>
              <a:t>Формата има </a:t>
            </a:r>
            <a:r>
              <a:rPr lang="bg-BG" b="1" dirty="0"/>
              <a:t>дизайнер</a:t>
            </a:r>
            <a:r>
              <a:rPr lang="bg-BG" dirty="0"/>
              <a:t> и </a:t>
            </a:r>
            <a:r>
              <a:rPr lang="bg-BG" b="1" dirty="0"/>
              <a:t>код</a:t>
            </a:r>
            <a:r>
              <a:rPr lang="bg-BG" dirty="0"/>
              <a:t>:</a:t>
            </a:r>
          </a:p>
          <a:p>
            <a:pPr lvl="2"/>
            <a:r>
              <a:rPr lang="bg-BG" dirty="0"/>
              <a:t>Показване на дизайнера: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Shift+F7</a:t>
            </a:r>
            <a:r>
              <a:rPr lang="en-US" b="1" dirty="0"/>
              <a:t>]</a:t>
            </a:r>
          </a:p>
          <a:p>
            <a:pPr lvl="2"/>
            <a:r>
              <a:rPr lang="bg-BG" dirty="0"/>
              <a:t>Показване на кода: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F7</a:t>
            </a:r>
            <a:r>
              <a:rPr lang="en-US" b="1" dirty="0"/>
              <a:t>]</a:t>
            </a:r>
            <a:endParaRPr lang="ru-RU" sz="3200" b="1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Форми в </a:t>
            </a:r>
            <a:r>
              <a:rPr lang="en-US" dirty="0"/>
              <a:t>Windows Forms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0D170-4DDC-C16D-3857-B8894C4CD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062" y="3727488"/>
            <a:ext cx="4225968" cy="23528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770CAF-FB2B-C663-CD6E-376B439ED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062" y="1407274"/>
            <a:ext cx="4225968" cy="20217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0411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Label</a:t>
            </a:r>
            <a:r>
              <a:rPr lang="en-US" altLang="en-US" sz="3400" dirty="0"/>
              <a:t> – </a:t>
            </a:r>
            <a:r>
              <a:rPr lang="bg-BG" altLang="en-US" sz="3400" dirty="0"/>
              <a:t>изобразява </a:t>
            </a:r>
            <a:r>
              <a:rPr lang="bg-BG" altLang="en-US" sz="3400" b="1" dirty="0"/>
              <a:t>текст</a:t>
            </a:r>
            <a:r>
              <a:rPr lang="bg-BG" altLang="en-US" sz="3400" dirty="0"/>
              <a:t> във формата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–</a:t>
            </a:r>
            <a:r>
              <a:rPr lang="bg-BG" altLang="en-US" sz="3000" dirty="0"/>
              <a:t> текстът, който се изобразява</a:t>
            </a:r>
            <a:endParaRPr lang="en-US" altLang="en-US" sz="3000" b="1" dirty="0">
              <a:latin typeface="Consolas" panose="020B0609020204030204" pitchFamily="49" charset="0"/>
            </a:endParaRPr>
          </a:p>
          <a:p>
            <a:pPr>
              <a:spcBef>
                <a:spcPct val="25000"/>
              </a:spcBef>
              <a:buClr>
                <a:schemeClr val="tx1"/>
              </a:buClr>
            </a:pPr>
            <a:r>
              <a:rPr lang="bg-BG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TextBox</a:t>
            </a:r>
            <a:r>
              <a:rPr lang="bg-BG" altLang="en-US" sz="3400" dirty="0"/>
              <a:t> –</a:t>
            </a:r>
            <a:r>
              <a:rPr lang="en-US" altLang="en-US" sz="3400" dirty="0"/>
              <a:t> </a:t>
            </a:r>
            <a:r>
              <a:rPr lang="bg-BG" altLang="en-US" sz="3400" b="1" dirty="0"/>
              <a:t>поле</a:t>
            </a:r>
            <a:r>
              <a:rPr lang="bg-BG" altLang="en-US" sz="3400" dirty="0"/>
              <a:t> за въвеждане на </a:t>
            </a:r>
            <a:r>
              <a:rPr lang="bg-BG" altLang="en-US" sz="3400" b="1" dirty="0"/>
              <a:t>текст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(</a:t>
            </a:r>
            <a:r>
              <a:rPr lang="en-US" altLang="en-US" sz="3000" b="1" dirty="0">
                <a:latin typeface="Consolas" panose="020B0609020204030204" pitchFamily="49" charset="0"/>
              </a:rPr>
              <a:t>Lines</a:t>
            </a:r>
            <a:r>
              <a:rPr lang="en-US" altLang="en-US" sz="3000" dirty="0"/>
              <a:t>) – </a:t>
            </a:r>
            <a:r>
              <a:rPr lang="bg-BG" altLang="en-US" sz="3000" dirty="0"/>
              <a:t>съдържа въведения текст</a:t>
            </a:r>
            <a:endParaRPr lang="en-US" altLang="en-US" sz="3000" dirty="0"/>
          </a:p>
          <a:p>
            <a:pPr lvl="1">
              <a:spcBef>
                <a:spcPct val="25000"/>
              </a:spcBef>
            </a:pPr>
            <a:r>
              <a:rPr lang="bg-BG" altLang="en-US" sz="3000" b="1" dirty="0">
                <a:latin typeface="Consolas" panose="020B0609020204030204" pitchFamily="49" charset="0"/>
              </a:rPr>
              <a:t>Multiline</a:t>
            </a:r>
            <a:r>
              <a:rPr lang="bg-BG" altLang="en-US" sz="3000" dirty="0"/>
              <a:t> – задава режим</a:t>
            </a:r>
            <a:r>
              <a:rPr lang="en-US" altLang="en-US" sz="3000" dirty="0"/>
              <a:t> "</a:t>
            </a:r>
            <a:r>
              <a:rPr lang="bg-BG" altLang="en-US" sz="3000" b="1" dirty="0"/>
              <a:t>въвеждане на няколко реда</a:t>
            </a:r>
            <a:r>
              <a:rPr lang="bg-BG" altLang="en-US" sz="3000" dirty="0"/>
              <a:t>"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Button</a:t>
            </a:r>
            <a:r>
              <a:rPr lang="en-US" altLang="en-US" sz="3400" dirty="0"/>
              <a:t> –</a:t>
            </a:r>
            <a:r>
              <a:rPr lang="bg-BG" altLang="en-US" sz="3400" dirty="0"/>
              <a:t> </a:t>
            </a:r>
            <a:r>
              <a:rPr lang="bg-BG" altLang="en-US" sz="3400" b="1" dirty="0"/>
              <a:t>бутон</a:t>
            </a:r>
            <a:r>
              <a:rPr lang="bg-BG" altLang="en-US" sz="3400" dirty="0"/>
              <a:t> за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Click</a:t>
            </a:r>
            <a:r>
              <a:rPr lang="en-US" altLang="en-US" sz="3000" dirty="0"/>
              <a:t> – </a:t>
            </a:r>
            <a:r>
              <a:rPr lang="bg-BG" altLang="en-US" sz="3000" dirty="0"/>
              <a:t>активира се при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– </a:t>
            </a:r>
            <a:r>
              <a:rPr lang="bg-BG" altLang="en-US" sz="3000" dirty="0"/>
              <a:t>задава текста върху бутона</a:t>
            </a:r>
            <a:endParaRPr lang="en-US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Основни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07F467-45EE-EBAD-D51A-69373A077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805" y="1411365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2BB2F9-CA8A-3E55-8CBD-964863FA4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690" y="2875327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96DA6E-45F2-8C4E-693E-DB51038345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285" y="4974642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2804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3200" dirty="0"/>
              <a:t>UI </a:t>
            </a:r>
            <a:r>
              <a:rPr lang="bg-BG" sz="3200" dirty="0"/>
              <a:t>контролите имат </a:t>
            </a:r>
            <a:r>
              <a:rPr lang="bg-BG" sz="3200" b="1" dirty="0">
                <a:solidFill>
                  <a:schemeClr val="bg1"/>
                </a:solidFill>
              </a:rPr>
              <a:t>свойства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събития</a:t>
            </a:r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и събития на контролите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05E32C-EF3D-26AF-01E2-99CD56B06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07" y="2009235"/>
            <a:ext cx="4141994" cy="41583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A5DE72-6570-8D90-E32D-D23853C96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606" y="2009107"/>
            <a:ext cx="4141993" cy="41584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7344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Суматор на две числа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Примерно приложение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E32C23-CA75-2BCE-025A-84DE5451E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136" y="733322"/>
            <a:ext cx="6805727" cy="3915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055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Графичен потребителски интерфейс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GUI?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59460-210B-32C6-504B-1191E21A1A9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846" y="1699584"/>
            <a:ext cx="2492308" cy="20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Нека създадем </a:t>
            </a:r>
            <a:r>
              <a:rPr lang="en-US" sz="3200" b="1" dirty="0"/>
              <a:t>GUI </a:t>
            </a:r>
            <a:r>
              <a:rPr lang="bg-BG" sz="3200" b="1" dirty="0"/>
              <a:t>приложение</a:t>
            </a:r>
            <a:r>
              <a:rPr lang="bg-BG" sz="3200" dirty="0"/>
              <a:t>, което да намира </a:t>
            </a:r>
            <a:r>
              <a:rPr lang="bg-BG" sz="3200" b="1" dirty="0">
                <a:solidFill>
                  <a:schemeClr val="bg1"/>
                </a:solidFill>
              </a:rPr>
              <a:t>сумата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bg1"/>
                </a:solidFill>
              </a:rPr>
              <a:t>две числа</a:t>
            </a:r>
            <a:r>
              <a:rPr lang="bg-BG" sz="3200" dirty="0"/>
              <a:t>, въведени от потребителя</a:t>
            </a:r>
            <a:endParaRPr lang="en-US" sz="32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Суматор на числа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7E53B-F71D-3C44-7FAE-7DFF314B4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852" y="2709000"/>
            <a:ext cx="5668296" cy="32606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931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24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Създаваме нов</a:t>
            </a:r>
            <a:r>
              <a:rPr lang="en-US" sz="3200" dirty="0"/>
              <a:t> </a:t>
            </a:r>
            <a:r>
              <a:rPr lang="en-US" sz="3200" b="1" dirty="0"/>
              <a:t>Windows Forms </a:t>
            </a:r>
            <a:r>
              <a:rPr lang="bg-BG" sz="3200" dirty="0"/>
              <a:t>проект и му задаваме </a:t>
            </a:r>
            <a:r>
              <a:rPr lang="bg-BG" sz="3200" b="1" dirty="0">
                <a:solidFill>
                  <a:schemeClr val="bg1"/>
                </a:solidFill>
              </a:rPr>
              <a:t>подходящо име </a:t>
            </a:r>
            <a:r>
              <a:rPr lang="bg-BG" sz="3200" dirty="0"/>
              <a:t>(например </a:t>
            </a:r>
            <a:r>
              <a:rPr lang="en-BG" sz="3200" dirty="0"/>
              <a:t>"</a:t>
            </a: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SummatorApp</a:t>
            </a:r>
            <a:r>
              <a:rPr lang="en-BG" sz="3200" dirty="0"/>
              <a:t>"</a:t>
            </a:r>
            <a:r>
              <a:rPr lang="en-US" sz="3200" dirty="0"/>
              <a:t>)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AD639E-BC23-5D72-9830-065485CD4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999" y="3289314"/>
            <a:ext cx="6147063" cy="207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27AB66-0845-D497-F64F-D2AA21AA4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724" y="2441900"/>
            <a:ext cx="4367353" cy="4092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1228102F-1238-F02E-2B1D-B1EF624799E5}"/>
              </a:ext>
            </a:extLst>
          </p:cNvPr>
          <p:cNvSpPr/>
          <p:nvPr/>
        </p:nvSpPr>
        <p:spPr bwMode="auto">
          <a:xfrm>
            <a:off x="6331913" y="4160677"/>
            <a:ext cx="574087" cy="32727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021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882654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името</a:t>
            </a:r>
            <a:r>
              <a:rPr lang="bg-BG" sz="3200" dirty="0"/>
              <a:t> на </a:t>
            </a:r>
            <a:r>
              <a:rPr lang="bg-BG" sz="3200" b="1" dirty="0"/>
              <a:t>формата</a:t>
            </a:r>
            <a:r>
              <a:rPr lang="en-US" sz="3200" dirty="0"/>
              <a:t>: </a:t>
            </a:r>
            <a:r>
              <a:rPr lang="bg-BG" sz="3200" dirty="0"/>
              <a:t>"</a:t>
            </a:r>
            <a:r>
              <a:rPr lang="en-US" sz="3200" b="1" dirty="0">
                <a:latin typeface="Consolas" panose="020B0609020204030204" pitchFamily="49" charset="0"/>
              </a:rPr>
              <a:t>Form1</a:t>
            </a:r>
            <a:r>
              <a:rPr lang="bg-BG" sz="3200" dirty="0"/>
              <a:t>"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r>
              <a:rPr lang="en-US" sz="3200" b="1" dirty="0">
                <a:latin typeface="Consolas" panose="020B0609020204030204" pitchFamily="49" charset="0"/>
                <a:sym typeface="Wingdings" panose="05000000000000000000" pitchFamily="2" charset="2"/>
              </a:rPr>
              <a:t>FormSummator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4DB18-80DB-AB61-599A-CEC83F6ED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078779"/>
            <a:ext cx="6684073" cy="417202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921BF920-3D12-A4CB-14E4-95F87A7C4C68}"/>
              </a:ext>
            </a:extLst>
          </p:cNvPr>
          <p:cNvSpPr/>
          <p:nvPr/>
        </p:nvSpPr>
        <p:spPr bwMode="auto">
          <a:xfrm>
            <a:off x="7251481" y="4037348"/>
            <a:ext cx="595617" cy="368492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74B0F5-0998-6D45-9E94-441A3DDB4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506" y="2116889"/>
            <a:ext cx="3666432" cy="41125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2105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79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заглавието</a:t>
            </a:r>
            <a:r>
              <a:rPr lang="bg-BG" sz="3200" dirty="0"/>
              <a:t> на формата</a:t>
            </a:r>
            <a:r>
              <a:rPr lang="en-US" sz="3200" dirty="0"/>
              <a:t>: </a:t>
            </a:r>
            <a:r>
              <a:rPr lang="bg-BG" sz="3200" dirty="0"/>
              <a:t>"</a:t>
            </a:r>
            <a:r>
              <a:rPr lang="en-US" sz="3200" b="1" dirty="0">
                <a:latin typeface="Consolas" panose="020B0609020204030204" pitchFamily="49" charset="0"/>
              </a:rPr>
              <a:t>Form1</a:t>
            </a:r>
            <a:r>
              <a:rPr lang="bg-BG" sz="3200" dirty="0"/>
              <a:t>"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r>
              <a:rPr lang="en-US" sz="3200" b="1" dirty="0">
                <a:latin typeface="Consolas" panose="020B0609020204030204" pitchFamily="49" charset="0"/>
                <a:sym typeface="Wingdings" panose="05000000000000000000" pitchFamily="2" charset="2"/>
              </a:rPr>
              <a:t>Summator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40DAB-68A3-F9C1-907D-0A2D5423A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687" y="1989000"/>
            <a:ext cx="4274209" cy="43728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573F7A-BFE7-68C6-3BC6-E84FDFDF5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989000"/>
            <a:ext cx="6085100" cy="435489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C3ECD37C-1133-7169-F552-854A44D0A9C2}"/>
              </a:ext>
            </a:extLst>
          </p:cNvPr>
          <p:cNvSpPr/>
          <p:nvPr/>
        </p:nvSpPr>
        <p:spPr bwMode="auto">
          <a:xfrm>
            <a:off x="6581253" y="4008151"/>
            <a:ext cx="446281" cy="33454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8788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33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/>
              <a:t>Добавяме необходимите </a:t>
            </a:r>
            <a:r>
              <a:rPr lang="bg-BG" sz="3000" b="1" dirty="0">
                <a:solidFill>
                  <a:schemeClr val="bg1"/>
                </a:solidFill>
              </a:rPr>
              <a:t>контроли</a:t>
            </a:r>
            <a:r>
              <a:rPr lang="bg-BG" sz="3000" dirty="0"/>
              <a:t> – три текстови полета (</a:t>
            </a:r>
            <a:r>
              <a:rPr lang="en-US" sz="3000" b="1" dirty="0"/>
              <a:t>TextBox</a:t>
            </a:r>
            <a:r>
              <a:rPr lang="en-US" sz="3000" dirty="0"/>
              <a:t>)</a:t>
            </a:r>
            <a:r>
              <a:rPr lang="bg-BG" sz="3000" dirty="0"/>
              <a:t>, два надписа (</a:t>
            </a:r>
            <a:r>
              <a:rPr lang="en-US" sz="3000" b="1" dirty="0"/>
              <a:t>Label</a:t>
            </a:r>
            <a:r>
              <a:rPr lang="en-US" sz="3000" dirty="0"/>
              <a:t>) </a:t>
            </a:r>
            <a:r>
              <a:rPr lang="bg-BG" sz="3000" dirty="0"/>
              <a:t>и един бутон (</a:t>
            </a:r>
            <a:r>
              <a:rPr lang="en-US" sz="3000" b="1" dirty="0"/>
              <a:t>Button</a:t>
            </a:r>
            <a:r>
              <a:rPr lang="en-US" sz="3000" dirty="0"/>
              <a:t>)</a:t>
            </a:r>
            <a:endParaRPr lang="ru-RU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5266D-ADB3-A68B-41F9-8E6D7EE82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500" y="2261368"/>
            <a:ext cx="6165000" cy="439413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734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Променяме </a:t>
            </a:r>
            <a:r>
              <a:rPr lang="bg-BG" sz="3000" b="1" dirty="0">
                <a:solidFill>
                  <a:schemeClr val="bg1"/>
                </a:solidFill>
              </a:rPr>
              <a:t>имената</a:t>
            </a:r>
            <a:r>
              <a:rPr lang="bg-BG" sz="3000" dirty="0"/>
              <a:t> на </a:t>
            </a:r>
            <a:r>
              <a:rPr lang="bg-BG" sz="3000" b="1" dirty="0"/>
              <a:t>контролите</a:t>
            </a:r>
            <a:r>
              <a:rPr lang="bg-BG" sz="3000" dirty="0"/>
              <a:t>:</a:t>
            </a:r>
          </a:p>
          <a:p>
            <a:pPr marL="623888" lvl="1" indent="-354013"/>
            <a:r>
              <a:rPr lang="en-US" sz="2600" b="1" dirty="0"/>
              <a:t>textBox1</a:t>
            </a:r>
            <a:r>
              <a:rPr lang="en-US" sz="2600" dirty="0"/>
              <a:t>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textBoxNum1</a:t>
            </a:r>
          </a:p>
          <a:p>
            <a:pPr marL="623888" lvl="1" indent="-354013"/>
            <a:r>
              <a:rPr lang="en-US" sz="2600" b="1" dirty="0"/>
              <a:t>textBox2</a:t>
            </a:r>
            <a:r>
              <a:rPr lang="en-US" sz="2600" dirty="0"/>
              <a:t>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textBoxNum2</a:t>
            </a:r>
          </a:p>
          <a:p>
            <a:pPr marL="623888" lvl="1" indent="-354013"/>
            <a:r>
              <a:rPr lang="en-US" sz="2600" b="1" dirty="0"/>
              <a:t>textBox3</a:t>
            </a:r>
            <a:r>
              <a:rPr lang="en-US" sz="2600" dirty="0"/>
              <a:t>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textBoxSum</a:t>
            </a:r>
          </a:p>
          <a:p>
            <a:pPr marL="623888" lvl="1" indent="-354013"/>
            <a:r>
              <a:rPr lang="en-US" sz="2600" b="1" dirty="0"/>
              <a:t>label1</a:t>
            </a:r>
            <a:r>
              <a:rPr lang="en-US" sz="2600" dirty="0"/>
              <a:t>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labelPlus</a:t>
            </a:r>
          </a:p>
          <a:p>
            <a:pPr marL="623888" lvl="1" indent="-354013"/>
            <a:r>
              <a:rPr lang="en-US" sz="2600" b="1" dirty="0"/>
              <a:t>label2</a:t>
            </a:r>
            <a:r>
              <a:rPr lang="en-US" sz="2600" dirty="0"/>
              <a:t>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labelEqual</a:t>
            </a:r>
          </a:p>
          <a:p>
            <a:pPr marL="623888" lvl="1" indent="-354013"/>
            <a:r>
              <a:rPr lang="en-US" sz="2600" b="1" dirty="0"/>
              <a:t>button1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buttonCalculate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F38E2-10A6-3AFB-9B5D-D76ACE61D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518" y="2293036"/>
            <a:ext cx="3159383" cy="284465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802659-336E-F6D8-67AA-663060D339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000" y="2303447"/>
            <a:ext cx="3135759" cy="283424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1CE91745-E9CF-F1D2-12AD-C44B88FFCBBA}"/>
              </a:ext>
            </a:extLst>
          </p:cNvPr>
          <p:cNvSpPr/>
          <p:nvPr/>
        </p:nvSpPr>
        <p:spPr bwMode="auto">
          <a:xfrm>
            <a:off x="8211000" y="3650510"/>
            <a:ext cx="371901" cy="286364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719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259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текста</a:t>
            </a:r>
            <a:r>
              <a:rPr lang="bg-BG" sz="3200" dirty="0"/>
              <a:t> на </a:t>
            </a:r>
            <a:r>
              <a:rPr lang="bg-BG" sz="3200" b="1" dirty="0"/>
              <a:t>контролите</a:t>
            </a:r>
            <a:r>
              <a:rPr lang="bg-BG" sz="3200" dirty="0"/>
              <a:t>:</a:t>
            </a:r>
            <a:endParaRPr lang="en-US" sz="3200" dirty="0"/>
          </a:p>
          <a:p>
            <a:pPr lvl="1"/>
            <a:r>
              <a:rPr lang="en-US" sz="2600" b="1" dirty="0"/>
              <a:t>button1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Calculate</a:t>
            </a:r>
          </a:p>
          <a:p>
            <a:pPr lvl="1"/>
            <a:r>
              <a:rPr lang="en-US" sz="2600" b="1" dirty="0"/>
              <a:t>label1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+</a:t>
            </a:r>
          </a:p>
          <a:p>
            <a:pPr lvl="1"/>
            <a:r>
              <a:rPr lang="en-US" sz="2600" b="1" dirty="0"/>
              <a:t>label2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=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A3790-4602-C8AD-76C9-E9FBA833D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720" y="2565071"/>
            <a:ext cx="3762564" cy="3360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510AD1-3C5F-4147-4566-75B7588A5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173" y="2552146"/>
            <a:ext cx="3762564" cy="338630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3124A303-64FE-36A8-4721-FFAC44827753}"/>
              </a:ext>
            </a:extLst>
          </p:cNvPr>
          <p:cNvSpPr/>
          <p:nvPr/>
        </p:nvSpPr>
        <p:spPr bwMode="auto">
          <a:xfrm>
            <a:off x="7254228" y="4087800"/>
            <a:ext cx="495000" cy="31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28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Добавяне на </a:t>
            </a:r>
            <a:r>
              <a:rPr lang="en-US" dirty="0"/>
              <a:t>Button.Click Event Handler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20F455-1C42-6C8C-2C97-8C970783B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450" y="1371113"/>
            <a:ext cx="8243100" cy="513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>
                <a:solidFill>
                  <a:schemeClr val="bg1"/>
                </a:solidFill>
              </a:rPr>
              <a:t>Event handler</a:t>
            </a:r>
            <a:r>
              <a:rPr lang="en-US" sz="3200" dirty="0"/>
              <a:t> (</a:t>
            </a:r>
            <a:r>
              <a:rPr lang="bg-BG" sz="3200" b="1" dirty="0">
                <a:solidFill>
                  <a:schemeClr val="bg1"/>
                </a:solidFill>
              </a:rPr>
              <a:t>обработчик</a:t>
            </a:r>
            <a:r>
              <a:rPr lang="bg-BG" sz="3200" dirty="0"/>
              <a:t>) на събитието </a:t>
            </a:r>
            <a:r>
              <a:rPr lang="en-US" sz="3200" b="1" dirty="0">
                <a:solidFill>
                  <a:schemeClr val="bg1"/>
                </a:solidFill>
              </a:rPr>
              <a:t>Click</a:t>
            </a:r>
            <a:r>
              <a:rPr lang="bg-BG" sz="3200" dirty="0"/>
              <a:t> на бутона за изчисляване на резултата</a:t>
            </a:r>
            <a:r>
              <a:rPr lang="en-US" sz="3200" dirty="0"/>
              <a:t>:</a:t>
            </a: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7)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73D52065-1CA5-A65B-F44E-385E5A265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99" y="2484000"/>
            <a:ext cx="11160002" cy="3550716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private void buttonCalculate_Click(object sender, EventArgs e)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num1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this.textBox1.Text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num2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this.textBox2.Text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sum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num1 + num2;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textBoxSum.Text = sum.ToString();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Rounded Rectangular Callout 8">
            <a:extLst>
              <a:ext uri="{FF2B5EF4-FFF2-40B4-BE49-F238E27FC236}">
                <a16:creationId xmlns:a16="http://schemas.microsoft.com/office/drawing/2014/main" id="{276E252D-3A8B-CCAE-E2FA-AA9F71CB4E20}"/>
              </a:ext>
            </a:extLst>
          </p:cNvPr>
          <p:cNvSpPr/>
          <p:nvPr/>
        </p:nvSpPr>
        <p:spPr bwMode="auto">
          <a:xfrm>
            <a:off x="7723995" y="4599000"/>
            <a:ext cx="4140000" cy="1449045"/>
          </a:xfrm>
          <a:prstGeom prst="wedgeRoundRectCallout">
            <a:avLst>
              <a:gd name="adj1" fmla="val -57300"/>
              <a:gd name="adj2" fmla="val -546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Взимаме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от полетата и го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парсваме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към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</a:t>
            </a:r>
            <a:endParaRPr lang="en-BG" sz="28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ular Callout 8">
            <a:extLst>
              <a:ext uri="{FF2B5EF4-FFF2-40B4-BE49-F238E27FC236}">
                <a16:creationId xmlns:a16="http://schemas.microsoft.com/office/drawing/2014/main" id="{A6C9F15A-8937-008F-9DAD-84CA282DE290}"/>
              </a:ext>
            </a:extLst>
          </p:cNvPr>
          <p:cNvSpPr/>
          <p:nvPr/>
        </p:nvSpPr>
        <p:spPr bwMode="auto">
          <a:xfrm>
            <a:off x="1776000" y="5558839"/>
            <a:ext cx="4995000" cy="1020161"/>
          </a:xfrm>
          <a:prstGeom prst="wedgeRoundRectCallout">
            <a:avLst>
              <a:gd name="adj1" fmla="val -57255"/>
              <a:gd name="adj2" fmla="val -5724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Записваме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сумата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във вид на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полето за резултата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ular Callout 8">
            <a:extLst>
              <a:ext uri="{FF2B5EF4-FFF2-40B4-BE49-F238E27FC236}">
                <a16:creationId xmlns:a16="http://schemas.microsoft.com/office/drawing/2014/main" id="{C8CA1E12-4684-107E-CD25-4AF73AF3F5F0}"/>
              </a:ext>
            </a:extLst>
          </p:cNvPr>
          <p:cNvSpPr/>
          <p:nvPr/>
        </p:nvSpPr>
        <p:spPr bwMode="auto">
          <a:xfrm>
            <a:off x="5150832" y="4525120"/>
            <a:ext cx="2025168" cy="523880"/>
          </a:xfrm>
          <a:prstGeom prst="wedgeRoundRectCallout">
            <a:avLst>
              <a:gd name="adj1" fmla="val -65013"/>
              <a:gd name="adj2" fmla="val 424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Сумираме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093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b="1" dirty="0">
                <a:solidFill>
                  <a:schemeClr val="bg1"/>
                </a:solidFill>
              </a:rPr>
              <a:t>Стартираме</a:t>
            </a:r>
            <a:r>
              <a:rPr lang="bg-BG" sz="3200" b="1" dirty="0"/>
              <a:t> </a:t>
            </a:r>
            <a:r>
              <a:rPr lang="bg-BG" sz="3200" dirty="0"/>
              <a:t>приложението с </a:t>
            </a:r>
            <a:r>
              <a:rPr lang="bg-BG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Ctrl+F5</a:t>
            </a:r>
            <a:r>
              <a:rPr lang="en-US" sz="3200" b="1" dirty="0"/>
              <a:t>]</a:t>
            </a:r>
            <a:endParaRPr lang="en-BG" sz="3200" b="1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Резултат при изпълнение на програмата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D30EF-5E15-F3EF-AE2D-0F8643542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12" y="2124000"/>
            <a:ext cx="7007375" cy="40309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8567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200" dirty="0"/>
              <a:t>Начин за </a:t>
            </a:r>
            <a:r>
              <a:rPr lang="bg-BG" sz="3200" b="1" dirty="0">
                <a:solidFill>
                  <a:schemeClr val="bg1"/>
                </a:solidFill>
              </a:rPr>
              <a:t>взаимодействие</a:t>
            </a:r>
            <a:r>
              <a:rPr lang="bg-BG" sz="3200" dirty="0"/>
              <a:t> между </a:t>
            </a:r>
            <a:r>
              <a:rPr lang="bg-BG" sz="3200" b="1" dirty="0">
                <a:solidFill>
                  <a:schemeClr val="bg1"/>
                </a:solidFill>
              </a:rPr>
              <a:t>човека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компютъра</a:t>
            </a:r>
          </a:p>
          <a:p>
            <a:pPr>
              <a:buClr>
                <a:schemeClr val="tx1"/>
              </a:buClr>
            </a:pPr>
            <a:r>
              <a:rPr lang="bg-BG" sz="3200" dirty="0"/>
              <a:t>Използва </a:t>
            </a:r>
            <a:r>
              <a:rPr lang="bg-BG" sz="3200" b="1" dirty="0">
                <a:solidFill>
                  <a:schemeClr val="bg1"/>
                </a:solidFill>
              </a:rPr>
              <a:t>графични елементи </a:t>
            </a:r>
            <a:r>
              <a:rPr lang="bg-BG" sz="3200" dirty="0"/>
              <a:t>под формата на </a:t>
            </a:r>
            <a:r>
              <a:rPr lang="bg-BG" sz="3200" b="1" dirty="0">
                <a:solidFill>
                  <a:schemeClr val="bg1"/>
                </a:solidFill>
              </a:rPr>
              <a:t>контроли</a:t>
            </a:r>
            <a:endParaRPr lang="bg-BG" sz="3200" dirty="0"/>
          </a:p>
          <a:p>
            <a:pPr lvl="1"/>
            <a:r>
              <a:rPr lang="bg-BG" sz="3000" dirty="0"/>
              <a:t>Икони, бутони, текстови полета, прозорци и други</a:t>
            </a:r>
          </a:p>
          <a:p>
            <a:r>
              <a:rPr lang="bg-BG" sz="3200" b="1" dirty="0">
                <a:solidFill>
                  <a:schemeClr val="bg1"/>
                </a:solidFill>
              </a:rPr>
              <a:t>Платформи</a:t>
            </a:r>
            <a:r>
              <a:rPr lang="bg-BG" sz="3200" dirty="0"/>
              <a:t> за изграждане на </a:t>
            </a:r>
            <a:r>
              <a:rPr lang="en-US" sz="3200" dirty="0"/>
              <a:t>GUI</a:t>
            </a:r>
          </a:p>
          <a:p>
            <a:pPr lvl="1"/>
            <a:r>
              <a:rPr lang="en-US" sz="3000" b="1" dirty="0"/>
              <a:t>Windows</a:t>
            </a:r>
            <a:r>
              <a:rPr lang="en-US" sz="3000" dirty="0"/>
              <a:t> – Windows Forms, XAML и WPF, .NET MAUI</a:t>
            </a:r>
          </a:p>
          <a:p>
            <a:pPr lvl="1"/>
            <a:r>
              <a:rPr lang="en-US" sz="3000" b="1" dirty="0"/>
              <a:t>MacOS</a:t>
            </a:r>
            <a:r>
              <a:rPr lang="en-US" sz="3000" dirty="0"/>
              <a:t> – AppKit, Aqua, OpenGL</a:t>
            </a:r>
          </a:p>
          <a:p>
            <a:pPr lvl="1"/>
            <a:r>
              <a:rPr lang="en-US" sz="3000" b="1" dirty="0"/>
              <a:t>Linux</a:t>
            </a:r>
            <a:r>
              <a:rPr lang="en-US" sz="3000" dirty="0"/>
              <a:t> – Qt, FLTK, Ultimate++</a:t>
            </a:r>
            <a:endParaRPr lang="bg-BG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Какво е </a:t>
            </a:r>
            <a:r>
              <a:rPr lang="en-US" sz="4000" dirty="0"/>
              <a:t>Graphical User Interface (</a:t>
            </a:r>
            <a:r>
              <a:rPr lang="en-US" dirty="0"/>
              <a:t>GUI)?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FCC501-432E-E4FB-87E4-A63D45B71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000" y="4133737"/>
            <a:ext cx="2835000" cy="235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5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z="3600" dirty="0"/>
              <a:t>ListBox, ComboBox</a:t>
            </a:r>
            <a:r>
              <a:rPr lang="bg-BG" sz="3600" dirty="0"/>
              <a:t>,</a:t>
            </a:r>
            <a:r>
              <a:rPr lang="en-US" sz="3600" dirty="0"/>
              <a:t> RadioButton, Checkbox, DateTimePicker, TabControl</a:t>
            </a:r>
            <a:endParaRPr lang="bg-BG" sz="360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A0A4F-034E-F89E-7BC0-EB2E56FBA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928" y="1363248"/>
            <a:ext cx="2612143" cy="23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9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ListBox</a:t>
            </a:r>
            <a:r>
              <a:rPr lang="bg-BG" altLang="en-US" sz="3400" dirty="0"/>
              <a:t> </a:t>
            </a:r>
            <a:r>
              <a:rPr lang="en-US" altLang="en-US" sz="3400" dirty="0"/>
              <a:t>– с</a:t>
            </a:r>
            <a:r>
              <a:rPr lang="bg-BG" altLang="en-US" sz="3400" dirty="0"/>
              <a:t>писък с </a:t>
            </a:r>
            <a:r>
              <a:rPr lang="bg-BG" altLang="en-US" sz="3400" b="1" dirty="0"/>
              <a:t>елементи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altLang="en-US" sz="3100" b="1" dirty="0">
                <a:latin typeface="Consolas" panose="020B0609020204030204" pitchFamily="49" charset="0"/>
              </a:rPr>
              <a:t>Items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колекция</a:t>
            </a:r>
            <a:r>
              <a:rPr lang="bg-BG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, задаваща списъка от елементи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bg-BG" sz="3100" b="1" dirty="0"/>
              <a:t>SelectedIndex</a:t>
            </a:r>
            <a:r>
              <a:rPr lang="bg-BG" sz="3100" dirty="0"/>
              <a:t>, </a:t>
            </a:r>
            <a:r>
              <a:rPr lang="bg-BG" sz="3100" b="1" dirty="0"/>
              <a:t>SelectedItem </a:t>
            </a:r>
            <a:r>
              <a:rPr lang="bg-BG" sz="3100" dirty="0"/>
              <a:t>– връща </a:t>
            </a:r>
            <a:r>
              <a:rPr lang="bg-BG" sz="3100" b="1" dirty="0"/>
              <a:t>избра­ния елемент</a:t>
            </a:r>
            <a:endParaRPr lang="en-US" altLang="en-US" sz="31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ComboBox</a:t>
            </a:r>
            <a:r>
              <a:rPr lang="bg-BG" altLang="en-US" sz="3400" dirty="0"/>
              <a:t> </a:t>
            </a:r>
            <a:r>
              <a:rPr lang="en-US" altLang="en-US" sz="3400" dirty="0"/>
              <a:t>– </a:t>
            </a:r>
            <a:r>
              <a:rPr lang="bg-BG" altLang="en-US" sz="3400" b="1" dirty="0"/>
              <a:t>падащ списък </a:t>
            </a:r>
            <a:r>
              <a:rPr lang="bg-BG" altLang="en-US" sz="3400" dirty="0"/>
              <a:t>с </a:t>
            </a:r>
            <a:r>
              <a:rPr lang="bg-BG" altLang="en-US" sz="3400" b="1" dirty="0"/>
              <a:t>опции</a:t>
            </a:r>
            <a:r>
              <a:rPr lang="bg-BG" altLang="en-US" sz="3400" dirty="0"/>
              <a:t> за избор</a:t>
            </a:r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3100" b="1" dirty="0">
                <a:latin typeface="Consolas" panose="020B0609020204030204" pitchFamily="49" charset="0"/>
              </a:rPr>
              <a:t>Text</a:t>
            </a:r>
            <a:r>
              <a:rPr lang="en-US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bg-BG" altLang="en-US" sz="3100" dirty="0"/>
              <a:t>текстът, който се изобразява</a:t>
            </a:r>
            <a:endParaRPr lang="en-US" altLang="en-US" sz="3100" dirty="0"/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3100" b="1" dirty="0">
                <a:latin typeface="Consolas" panose="020B0609020204030204" pitchFamily="49" charset="0"/>
              </a:rPr>
              <a:t>Items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възможни </a:t>
            </a:r>
            <a:r>
              <a:rPr lang="bg-BG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стойности</a:t>
            </a:r>
            <a:r>
              <a:rPr lang="bg-BG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, между които се избира</a:t>
            </a:r>
            <a:endParaRPr lang="en-US" altLang="en-US" sz="3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RadioButton</a:t>
            </a:r>
            <a:r>
              <a:rPr lang="en-US" altLang="en-US" sz="3400" dirty="0"/>
              <a:t> </a:t>
            </a:r>
            <a:r>
              <a:rPr lang="en-US" alt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400" dirty="0"/>
              <a:t> </a:t>
            </a:r>
            <a:r>
              <a:rPr lang="bg-BG" altLang="en-BG" sz="3400" dirty="0"/>
              <a:t>контрола за избор на </a:t>
            </a:r>
            <a:r>
              <a:rPr lang="bg-BG" altLang="en-BG" sz="3400" b="1" dirty="0"/>
              <a:t>една</a:t>
            </a:r>
            <a:r>
              <a:rPr lang="bg-BG" altLang="en-BG" sz="3400" dirty="0"/>
              <a:t> от </a:t>
            </a:r>
            <a:r>
              <a:rPr lang="bg-BG" altLang="en-BG" sz="3400" b="1" dirty="0"/>
              <a:t>няколко</a:t>
            </a:r>
            <a:r>
              <a:rPr lang="bg-BG" altLang="en-BG" sz="3400" dirty="0"/>
              <a:t> </a:t>
            </a:r>
            <a:r>
              <a:rPr lang="bg-BG" altLang="en-BG" sz="3400" b="1" dirty="0"/>
              <a:t>опции</a:t>
            </a:r>
            <a:endParaRPr lang="en-US" altLang="en-US" sz="3400" b="1" dirty="0"/>
          </a:p>
          <a:p>
            <a:pPr lvl="1">
              <a:lnSpc>
                <a:spcPct val="110000"/>
              </a:lnSpc>
            </a:pPr>
            <a:r>
              <a:rPr lang="bg-BG" altLang="en-BG" sz="31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bg-BG" altLang="en-BG" sz="3100" dirty="0"/>
              <a:t> – задава дали е </a:t>
            </a:r>
            <a:r>
              <a:rPr lang="bg-BG" altLang="en-BG" sz="3100" b="1" dirty="0"/>
              <a:t>избрана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Checkbox</a:t>
            </a:r>
            <a:r>
              <a:rPr lang="en-US" altLang="en-US" sz="3400" dirty="0"/>
              <a:t> –</a:t>
            </a:r>
            <a:r>
              <a:rPr lang="bg-BG" altLang="en-US" sz="3400" dirty="0"/>
              <a:t> контрола за избор на </a:t>
            </a:r>
            <a:r>
              <a:rPr lang="bg-BG" altLang="en-US" sz="3400" b="1" dirty="0"/>
              <a:t>няколко опции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GB" altLang="en-US" sz="31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en-GB" altLang="en-US" sz="3100" dirty="0"/>
              <a:t> – </a:t>
            </a:r>
            <a:r>
              <a:rPr lang="bg-BG" altLang="en-US" sz="3100" dirty="0"/>
              <a:t>задава дали кутийката е </a:t>
            </a:r>
            <a:r>
              <a:rPr lang="bg-BG" altLang="en-US" sz="3100" b="1" dirty="0"/>
              <a:t>избрана</a:t>
            </a:r>
            <a:endParaRPr lang="en-US" sz="3100" b="1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484D08-FACA-4140-08AE-5DE84A0C0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93" y="2803584"/>
            <a:ext cx="2030918" cy="1143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550C62-A8D8-6017-3D06-B7E1EC230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93" y="5343395"/>
            <a:ext cx="1039507" cy="1143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64F942-95E1-5C4A-0595-3B4674EC40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93" y="4478397"/>
            <a:ext cx="1804507" cy="64160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6A1242-86CB-707E-7536-49021CC99B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766" y="1428880"/>
            <a:ext cx="1044146" cy="84334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131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DateTimePicker</a:t>
            </a:r>
            <a:r>
              <a:rPr lang="bg-BG" altLang="en-US" sz="3000" dirty="0"/>
              <a:t> </a:t>
            </a:r>
            <a:r>
              <a:rPr lang="en-US" altLang="en-US" sz="3000" dirty="0"/>
              <a:t>– </a:t>
            </a:r>
            <a:r>
              <a:rPr lang="bg-BG" altLang="en-US" sz="3000" dirty="0"/>
              <a:t>контрола за избор на </a:t>
            </a:r>
            <a:r>
              <a:rPr lang="bg-BG" altLang="en-US" sz="3000" b="1" dirty="0"/>
              <a:t>дата</a:t>
            </a:r>
            <a:r>
              <a:rPr lang="bg-BG" altLang="en-US" sz="3000" dirty="0"/>
              <a:t> и </a:t>
            </a:r>
            <a:r>
              <a:rPr lang="bg-BG" altLang="en-US" sz="3000" b="1" dirty="0"/>
              <a:t>време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altLang="en-US" sz="2800" b="1" dirty="0">
                <a:latin typeface="Consolas" panose="020B0609020204030204" pitchFamily="49" charset="0"/>
              </a:rPr>
              <a:t>Value</a:t>
            </a: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задава или връща </a:t>
            </a:r>
            <a:r>
              <a:rPr lang="bg-BG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избраната дата </a:t>
            </a:r>
            <a:r>
              <a:rPr lang="bg-BG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и </a:t>
            </a:r>
            <a:r>
              <a:rPr lang="bg-BG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време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sz="2800" b="1" dirty="0"/>
              <a:t>MinDate</a:t>
            </a:r>
            <a:r>
              <a:rPr lang="bg-BG" sz="2800" dirty="0"/>
              <a:t>, </a:t>
            </a:r>
            <a:r>
              <a:rPr lang="en-US" sz="2800" b="1" dirty="0"/>
              <a:t>MaxDate</a:t>
            </a:r>
            <a:r>
              <a:rPr lang="bg-BG" sz="2800" b="1" dirty="0"/>
              <a:t> </a:t>
            </a:r>
            <a:r>
              <a:rPr lang="bg-BG" sz="2800" dirty="0"/>
              <a:t>– задава </a:t>
            </a:r>
            <a:r>
              <a:rPr lang="bg-BG" sz="2800" b="1" dirty="0"/>
              <a:t>позволените дати</a:t>
            </a:r>
            <a:endParaRPr lang="en-US" sz="2800" b="1" dirty="0"/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sz="2800" b="1" dirty="0"/>
              <a:t>Format </a:t>
            </a:r>
            <a:r>
              <a:rPr lang="bg-BG" sz="2800" dirty="0"/>
              <a:t>– задава </a:t>
            </a:r>
            <a:r>
              <a:rPr lang="bg-BG" sz="2800" b="1" dirty="0"/>
              <a:t>формата на</a:t>
            </a:r>
            <a:r>
              <a:rPr lang="en-US" sz="2800" b="1" dirty="0"/>
              <a:t> </a:t>
            </a:r>
            <a:r>
              <a:rPr lang="bg-BG" sz="2800" b="1" dirty="0"/>
              <a:t>изобразяване</a:t>
            </a:r>
            <a:endParaRPr lang="en-US" altLang="en-US" sz="28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TabControl</a:t>
            </a:r>
            <a:r>
              <a:rPr lang="bg-BG" altLang="en-US" sz="3000" dirty="0"/>
              <a:t> </a:t>
            </a:r>
            <a:r>
              <a:rPr lang="en-US" altLang="en-US" sz="3000" dirty="0"/>
              <a:t>– </a:t>
            </a:r>
            <a:r>
              <a:rPr lang="bg-BG" altLang="en-US" sz="3000" dirty="0"/>
              <a:t>контрола за създаване на </a:t>
            </a:r>
            <a:r>
              <a:rPr lang="bg-BG" altLang="en-US" sz="3000" b="1" dirty="0"/>
              <a:t>табове</a:t>
            </a:r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2800" b="1" dirty="0">
                <a:latin typeface="Consolas" panose="020B0609020204030204" pitchFamily="49" charset="0"/>
              </a:rPr>
              <a:t>TabPages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bg-BG" altLang="en-US" sz="2800" dirty="0"/>
              <a:t>колекция от </a:t>
            </a:r>
            <a:r>
              <a:rPr lang="bg-BG" altLang="en-US" sz="2800" b="1" dirty="0"/>
              <a:t>табове</a:t>
            </a:r>
            <a:r>
              <a:rPr lang="bg-BG" altLang="en-US" sz="2800" dirty="0"/>
              <a:t>, които се </a:t>
            </a:r>
            <a:r>
              <a:rPr lang="bg-BG" altLang="en-US" sz="2800" b="1" dirty="0"/>
              <a:t>показват</a:t>
            </a:r>
            <a:endParaRPr lang="en-US" altLang="en-US" sz="2800" b="1" dirty="0"/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2800" b="1" dirty="0">
                <a:latin typeface="Consolas" panose="020B0609020204030204" pitchFamily="49" charset="0"/>
              </a:rPr>
              <a:t>SelectedIndex</a:t>
            </a: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задава или връща </a:t>
            </a:r>
            <a:r>
              <a:rPr lang="bg-BG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индекса</a:t>
            </a:r>
            <a:r>
              <a:rPr lang="bg-BG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bg-BG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избрания таб</a:t>
            </a:r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SelectedTab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bg-BG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задава или връща </a:t>
            </a:r>
            <a:r>
              <a:rPr lang="bg-BG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избрания таб</a:t>
            </a:r>
            <a:endParaRPr lang="en-US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 (2)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B108AF-0064-8418-4291-9E71AF732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148" y="1359000"/>
            <a:ext cx="2160000" cy="174535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C486A9-3A20-5BDF-C5C5-6ECB54FFC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746" y="3879000"/>
            <a:ext cx="2424402" cy="12122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5461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Възможност за </a:t>
            </a:r>
            <a:r>
              <a:rPr lang="en-US" dirty="0"/>
              <a:t>user-friendly </a:t>
            </a:r>
            <a:r>
              <a:rPr lang="bg-BG" dirty="0"/>
              <a:t>преживяване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Свойства на форми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A48158-0DAF-ADA3-4EBB-62D4218AA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6288" y="1439728"/>
            <a:ext cx="2259424" cy="234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24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190335" cy="5528766"/>
          </a:xfrm>
        </p:spPr>
        <p:txBody>
          <a:bodyPr>
            <a:normAutofit lnSpcReduction="10000"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StartPosition</a:t>
            </a:r>
            <a:endParaRPr lang="bg-BG" sz="2800" b="1" dirty="0">
              <a:solidFill>
                <a:schemeClr val="bg1"/>
              </a:solidFill>
            </a:endParaRPr>
          </a:p>
          <a:p>
            <a:pPr lvl="1"/>
            <a:r>
              <a:rPr lang="bg-BG" sz="2800" dirty="0"/>
              <a:t>Определя </a:t>
            </a:r>
            <a:r>
              <a:rPr lang="bg-BG" sz="2800" b="1" dirty="0">
                <a:solidFill>
                  <a:schemeClr val="bg1"/>
                </a:solidFill>
              </a:rPr>
              <a:t>началната позиция </a:t>
            </a:r>
            <a:r>
              <a:rPr lang="bg-BG" sz="2800" dirty="0"/>
              <a:t>при </a:t>
            </a:r>
            <a:r>
              <a:rPr lang="bg-BG" sz="2800" b="1" dirty="0"/>
              <a:t>стартиране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CenterScreen</a:t>
            </a:r>
            <a:r>
              <a:rPr lang="en-US" sz="2800" dirty="0"/>
              <a:t> - </a:t>
            </a:r>
            <a:r>
              <a:rPr lang="bg-BG" sz="2800" dirty="0"/>
              <a:t>в </a:t>
            </a:r>
            <a:r>
              <a:rPr lang="bg-BG" sz="2800" b="1" dirty="0"/>
              <a:t>центъра</a:t>
            </a:r>
            <a:r>
              <a:rPr lang="bg-BG" sz="2800" dirty="0"/>
              <a:t> на </a:t>
            </a:r>
            <a:r>
              <a:rPr lang="bg-BG" sz="2800" b="1" dirty="0">
                <a:solidFill>
                  <a:schemeClr val="bg1"/>
                </a:solidFill>
              </a:rPr>
              <a:t>екрана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CenterParent</a:t>
            </a:r>
            <a:r>
              <a:rPr lang="en-US" sz="2800" dirty="0"/>
              <a:t> - </a:t>
            </a:r>
            <a:r>
              <a:rPr lang="bg-BG" sz="2800" dirty="0"/>
              <a:t>в </a:t>
            </a:r>
            <a:r>
              <a:rPr lang="bg-BG" sz="2800" b="1" dirty="0"/>
              <a:t>центъра</a:t>
            </a:r>
            <a:r>
              <a:rPr lang="bg-BG" sz="2800" dirty="0"/>
              <a:t> на </a:t>
            </a:r>
            <a:r>
              <a:rPr lang="bg-BG" sz="2800" b="1" dirty="0">
                <a:solidFill>
                  <a:schemeClr val="bg1"/>
                </a:solidFill>
              </a:rPr>
              <a:t>родителската форма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Anchor</a:t>
            </a:r>
            <a:endParaRPr lang="bg-BG" sz="2800" b="1" dirty="0">
              <a:solidFill>
                <a:schemeClr val="bg1"/>
              </a:solidFill>
            </a:endParaRPr>
          </a:p>
          <a:p>
            <a:pPr lvl="1"/>
            <a:r>
              <a:rPr lang="bg-BG" sz="2800" b="1" dirty="0"/>
              <a:t>Контролите</a:t>
            </a:r>
            <a:r>
              <a:rPr lang="bg-BG" sz="2800" dirty="0"/>
              <a:t> се </a:t>
            </a:r>
            <a:r>
              <a:rPr lang="bg-BG" sz="2800" b="1" dirty="0">
                <a:solidFill>
                  <a:schemeClr val="bg1"/>
                </a:solidFill>
              </a:rPr>
              <a:t>закрепят</a:t>
            </a:r>
            <a:r>
              <a:rPr lang="bg-BG" sz="2800" dirty="0"/>
              <a:t> за определени </a:t>
            </a:r>
            <a:r>
              <a:rPr lang="bg-BG" sz="2800" b="1" dirty="0">
                <a:solidFill>
                  <a:schemeClr val="bg1"/>
                </a:solidFill>
              </a:rPr>
              <a:t>страни</a:t>
            </a:r>
            <a:r>
              <a:rPr lang="bg-BG" sz="2800" dirty="0"/>
              <a:t> на </a:t>
            </a:r>
            <a:r>
              <a:rPr lang="bg-BG" sz="2800" b="1" dirty="0"/>
              <a:t>формата</a:t>
            </a:r>
          </a:p>
          <a:p>
            <a:pPr lvl="1"/>
            <a:r>
              <a:rPr lang="bg-BG" sz="2800" dirty="0"/>
              <a:t>При </a:t>
            </a:r>
            <a:r>
              <a:rPr lang="bg-BG" sz="2800" b="1" dirty="0">
                <a:solidFill>
                  <a:schemeClr val="bg1"/>
                </a:solidFill>
              </a:rPr>
              <a:t>преоразмеряване</a:t>
            </a:r>
            <a:r>
              <a:rPr lang="bg-BG" sz="2800" dirty="0"/>
              <a:t> </a:t>
            </a:r>
            <a:r>
              <a:rPr lang="bg-BG" sz="2800" b="1" dirty="0"/>
              <a:t>контролите</a:t>
            </a:r>
            <a:r>
              <a:rPr lang="bg-BG" sz="2800" dirty="0"/>
              <a:t> остават на </a:t>
            </a:r>
            <a:r>
              <a:rPr lang="bg-BG" sz="2800" b="1" dirty="0">
                <a:solidFill>
                  <a:schemeClr val="bg1"/>
                </a:solidFill>
              </a:rPr>
              <a:t>същата</a:t>
            </a:r>
            <a:r>
              <a:rPr lang="bg-BG" sz="2800" dirty="0">
                <a:solidFill>
                  <a:schemeClr val="bg1"/>
                </a:solidFill>
              </a:rPr>
              <a:t> </a:t>
            </a:r>
            <a:r>
              <a:rPr lang="bg-BG" sz="2800" b="1" dirty="0">
                <a:solidFill>
                  <a:schemeClr val="bg1"/>
                </a:solidFill>
              </a:rPr>
              <a:t>позиция</a:t>
            </a:r>
            <a:r>
              <a:rPr lang="bg-BG" sz="2800" dirty="0"/>
              <a:t> спрямо </a:t>
            </a:r>
            <a:r>
              <a:rPr lang="bg-BG" sz="2800" b="1" dirty="0"/>
              <a:t>стените</a:t>
            </a:r>
            <a:r>
              <a:rPr lang="bg-BG" sz="2800" dirty="0"/>
              <a:t> на </a:t>
            </a:r>
            <a:r>
              <a:rPr lang="bg-BG" sz="2800" b="1" dirty="0"/>
              <a:t>формата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на форми (</a:t>
            </a:r>
            <a:r>
              <a:rPr lang="en-US" dirty="0"/>
              <a:t>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81D975-8C3A-C80B-6F07-109D3507F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811" y="1314000"/>
            <a:ext cx="3556000" cy="18669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547766-1342-2063-6613-AB78C300C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569" y="3834000"/>
            <a:ext cx="3556000" cy="25417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6502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1" y="1196125"/>
            <a:ext cx="8126835" cy="5528766"/>
          </a:xfrm>
        </p:spPr>
        <p:txBody>
          <a:bodyPr>
            <a:normAutofit fontScale="92500" lnSpcReduction="20000"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FormBorderStyle</a:t>
            </a:r>
            <a:endParaRPr lang="bg-BG" sz="3200" b="1" dirty="0">
              <a:solidFill>
                <a:schemeClr val="bg1"/>
              </a:solidFill>
            </a:endParaRPr>
          </a:p>
          <a:p>
            <a:pPr lvl="1"/>
            <a:r>
              <a:rPr lang="bg-BG" sz="3000" dirty="0"/>
              <a:t>Определя </a:t>
            </a:r>
            <a:r>
              <a:rPr lang="bg-BG" sz="3000" b="1" dirty="0">
                <a:solidFill>
                  <a:schemeClr val="bg1"/>
                </a:solidFill>
              </a:rPr>
              <a:t>стила</a:t>
            </a:r>
            <a:r>
              <a:rPr lang="bg-BG" sz="3000" dirty="0"/>
              <a:t> на </a:t>
            </a:r>
            <a:r>
              <a:rPr lang="bg-BG" sz="3000" b="1" dirty="0">
                <a:solidFill>
                  <a:schemeClr val="bg1"/>
                </a:solidFill>
              </a:rPr>
              <a:t>границата</a:t>
            </a:r>
            <a:r>
              <a:rPr lang="bg-BG" sz="3000" b="1" dirty="0"/>
              <a:t> </a:t>
            </a:r>
            <a:r>
              <a:rPr lang="bg-BG" sz="3000" dirty="0"/>
              <a:t>на</a:t>
            </a:r>
            <a:r>
              <a:rPr lang="bg-BG" sz="3000" b="1" dirty="0"/>
              <a:t> формата</a:t>
            </a:r>
          </a:p>
          <a:p>
            <a:pPr lvl="1"/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FixedDialog</a:t>
            </a:r>
            <a:r>
              <a:rPr lang="en-US" sz="3000" dirty="0"/>
              <a:t> </a:t>
            </a:r>
            <a:r>
              <a:rPr lang="bg-BG" sz="3000" dirty="0"/>
              <a:t>- </a:t>
            </a:r>
            <a:r>
              <a:rPr lang="bg-BG" sz="3000" b="1" dirty="0">
                <a:solidFill>
                  <a:schemeClr val="bg1"/>
                </a:solidFill>
              </a:rPr>
              <a:t>не може </a:t>
            </a:r>
            <a:r>
              <a:rPr lang="bg-BG" sz="3000" dirty="0"/>
              <a:t>да се </a:t>
            </a:r>
            <a:r>
              <a:rPr lang="bg-BG" sz="3000" b="1" dirty="0"/>
              <a:t>преоразмерява</a:t>
            </a:r>
            <a:r>
              <a:rPr lang="bg-BG" sz="3000" dirty="0"/>
              <a:t> </a:t>
            </a:r>
            <a:r>
              <a:rPr lang="bg-BG" sz="3000" b="1" dirty="0"/>
              <a:t>прозореца</a:t>
            </a:r>
          </a:p>
          <a:p>
            <a:pPr lvl="1"/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Sizable</a:t>
            </a:r>
            <a:r>
              <a:rPr lang="en-US" sz="3000" dirty="0"/>
              <a:t> - </a:t>
            </a:r>
            <a:r>
              <a:rPr lang="bg-BG" sz="3000" b="1" dirty="0"/>
              <a:t>стандартна граница</a:t>
            </a:r>
            <a:r>
              <a:rPr lang="bg-BG" sz="3000" dirty="0"/>
              <a:t>, която </a:t>
            </a:r>
            <a:r>
              <a:rPr lang="bg-BG" sz="3000" b="1" dirty="0">
                <a:solidFill>
                  <a:schemeClr val="bg1"/>
                </a:solidFill>
              </a:rPr>
              <a:t>може</a:t>
            </a:r>
            <a:r>
              <a:rPr lang="bg-BG" sz="3000" dirty="0"/>
              <a:t> да се </a:t>
            </a:r>
            <a:r>
              <a:rPr lang="bg-BG" sz="3000" b="1" dirty="0"/>
              <a:t>преоразмерява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DialogResult</a:t>
            </a:r>
            <a:endParaRPr lang="bg-BG" sz="3200" b="1" dirty="0">
              <a:solidFill>
                <a:schemeClr val="bg1"/>
              </a:solidFill>
            </a:endParaRPr>
          </a:p>
          <a:p>
            <a:pPr lvl="1"/>
            <a:r>
              <a:rPr lang="bg-BG" sz="3000" dirty="0"/>
              <a:t>Определя </a:t>
            </a:r>
            <a:r>
              <a:rPr lang="bg-BG" sz="3000" b="1" dirty="0">
                <a:solidFill>
                  <a:schemeClr val="bg1"/>
                </a:solidFill>
              </a:rPr>
              <a:t>резултата</a:t>
            </a:r>
            <a:r>
              <a:rPr lang="bg-BG" sz="3000" dirty="0"/>
              <a:t>, който се </a:t>
            </a:r>
            <a:r>
              <a:rPr lang="bg-BG" sz="3000" b="1" dirty="0"/>
              <a:t>връща</a:t>
            </a:r>
            <a:r>
              <a:rPr lang="bg-BG" sz="3000" dirty="0"/>
              <a:t> от дадена </a:t>
            </a:r>
            <a:r>
              <a:rPr lang="bg-BG" sz="3000" b="1" dirty="0"/>
              <a:t>форма</a:t>
            </a:r>
          </a:p>
          <a:p>
            <a:pPr lvl="1"/>
            <a:r>
              <a:rPr lang="bg-BG" sz="3000" dirty="0"/>
              <a:t>Какво </a:t>
            </a:r>
            <a:r>
              <a:rPr lang="bg-BG" sz="3000" b="1" dirty="0">
                <a:solidFill>
                  <a:schemeClr val="bg1"/>
                </a:solidFill>
              </a:rPr>
              <a:t>действие</a:t>
            </a:r>
            <a:r>
              <a:rPr lang="bg-BG" sz="3000" dirty="0"/>
              <a:t> е извършил </a:t>
            </a:r>
            <a:r>
              <a:rPr lang="bg-BG" sz="3000" b="1" dirty="0"/>
              <a:t>потребителят</a:t>
            </a:r>
            <a:r>
              <a:rPr lang="bg-BG" sz="3000" dirty="0"/>
              <a:t> </a:t>
            </a:r>
            <a:r>
              <a:rPr lang="en-US" sz="3000" dirty="0"/>
              <a:t>(</a:t>
            </a:r>
            <a:r>
              <a:rPr lang="en-US" sz="3000" b="1" dirty="0">
                <a:solidFill>
                  <a:schemeClr val="bg1"/>
                </a:solidFill>
              </a:rPr>
              <a:t>OK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Cancel</a:t>
            </a:r>
            <a:r>
              <a:rPr lang="en-US" sz="3000" dirty="0"/>
              <a:t> </a:t>
            </a:r>
            <a:r>
              <a:rPr lang="bg-BG" sz="3000" dirty="0"/>
              <a:t>и </a:t>
            </a:r>
            <a:r>
              <a:rPr lang="bg-BG" sz="3000" b="1" dirty="0"/>
              <a:t>др</a:t>
            </a:r>
            <a:r>
              <a:rPr lang="bg-BG" sz="3000" dirty="0"/>
              <a:t>.</a:t>
            </a:r>
            <a:r>
              <a:rPr lang="en-US" sz="3000" dirty="0"/>
              <a:t>)</a:t>
            </a:r>
            <a:endParaRPr lang="bg-BG" sz="3000" dirty="0"/>
          </a:p>
          <a:p>
            <a:pPr lvl="1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на форми (2</a:t>
            </a:r>
            <a:r>
              <a:rPr lang="en-US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C0B552-200D-9CC1-CF97-0A0160B42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99" y="1314000"/>
            <a:ext cx="3619500" cy="190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6CA3B6-1A6D-8F9D-2300-0D7A61AB7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99" y="3804313"/>
            <a:ext cx="3619500" cy="18345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6749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155598" cy="5528766"/>
          </a:xfrm>
        </p:spPr>
        <p:txBody>
          <a:bodyPr>
            <a:normAutofit fontScale="62500" lnSpcReduction="20000"/>
          </a:bodyPr>
          <a:lstStyle/>
          <a:p>
            <a:r>
              <a:rPr lang="en-US" sz="4700" b="1" dirty="0">
                <a:solidFill>
                  <a:schemeClr val="bg1"/>
                </a:solidFill>
              </a:rPr>
              <a:t>FlatStyle</a:t>
            </a:r>
          </a:p>
          <a:p>
            <a:pPr lvl="1"/>
            <a:r>
              <a:rPr lang="bg-BG" sz="4200" dirty="0"/>
              <a:t>Определя </a:t>
            </a:r>
            <a:r>
              <a:rPr lang="bg-BG" sz="4200" b="1" dirty="0">
                <a:solidFill>
                  <a:schemeClr val="bg1"/>
                </a:solidFill>
              </a:rPr>
              <a:t>стила</a:t>
            </a:r>
            <a:r>
              <a:rPr lang="bg-BG" sz="4200" dirty="0"/>
              <a:t> на </a:t>
            </a:r>
            <a:r>
              <a:rPr lang="bg-BG" sz="4200" b="1" dirty="0">
                <a:solidFill>
                  <a:schemeClr val="bg1"/>
                </a:solidFill>
              </a:rPr>
              <a:t>визуализация</a:t>
            </a:r>
            <a:r>
              <a:rPr lang="bg-BG" sz="4200" dirty="0"/>
              <a:t> на </a:t>
            </a:r>
            <a:r>
              <a:rPr lang="bg-BG" sz="4200" b="1" dirty="0"/>
              <a:t>контролите</a:t>
            </a:r>
          </a:p>
          <a:p>
            <a:pPr lvl="1"/>
            <a:r>
              <a:rPr lang="en-US" sz="4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Flat</a:t>
            </a:r>
            <a:r>
              <a:rPr lang="en-US" sz="4200" dirty="0"/>
              <a:t> - </a:t>
            </a:r>
            <a:r>
              <a:rPr lang="bg-BG" sz="4200" b="1" dirty="0"/>
              <a:t>контролите</a:t>
            </a:r>
            <a:r>
              <a:rPr lang="bg-BG" sz="4200" dirty="0"/>
              <a:t> са </a:t>
            </a:r>
            <a:r>
              <a:rPr lang="bg-BG" sz="4200" b="1" dirty="0">
                <a:solidFill>
                  <a:schemeClr val="bg1"/>
                </a:solidFill>
              </a:rPr>
              <a:t>плоски</a:t>
            </a:r>
            <a:endParaRPr lang="en-US" sz="4200" b="1" dirty="0">
              <a:solidFill>
                <a:schemeClr val="bg1"/>
              </a:solidFill>
            </a:endParaRPr>
          </a:p>
          <a:p>
            <a:pPr lvl="1"/>
            <a:r>
              <a:rPr lang="en-US" sz="4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Standart</a:t>
            </a:r>
            <a:r>
              <a:rPr lang="en-US" sz="4200" b="1" dirty="0">
                <a:solidFill>
                  <a:schemeClr val="bg1"/>
                </a:solidFill>
              </a:rPr>
              <a:t> </a:t>
            </a:r>
            <a:r>
              <a:rPr lang="en-US" sz="4200" dirty="0"/>
              <a:t>- </a:t>
            </a:r>
            <a:r>
              <a:rPr lang="bg-BG" sz="4200" b="1" dirty="0"/>
              <a:t>контролите</a:t>
            </a:r>
            <a:r>
              <a:rPr lang="bg-BG" sz="4200" dirty="0"/>
              <a:t> са в </a:t>
            </a:r>
            <a:r>
              <a:rPr lang="bg-BG" sz="4200" b="1" dirty="0">
                <a:solidFill>
                  <a:schemeClr val="bg1"/>
                </a:solidFill>
              </a:rPr>
              <a:t>стандартен</a:t>
            </a:r>
            <a:r>
              <a:rPr lang="bg-BG" sz="4200" dirty="0"/>
              <a:t> </a:t>
            </a:r>
            <a:r>
              <a:rPr lang="bg-BG" sz="4200" b="1" dirty="0"/>
              <a:t>триизмерен</a:t>
            </a:r>
            <a:r>
              <a:rPr lang="bg-BG" sz="4200" dirty="0"/>
              <a:t> стил</a:t>
            </a:r>
            <a:endParaRPr lang="en-US" sz="4200" dirty="0"/>
          </a:p>
          <a:p>
            <a:r>
              <a:rPr lang="en-US" sz="4700" b="1" dirty="0">
                <a:solidFill>
                  <a:schemeClr val="bg1"/>
                </a:solidFill>
              </a:rPr>
              <a:t>MaximizeBox</a:t>
            </a:r>
            <a:endParaRPr lang="bg-BG" sz="4700" b="1" dirty="0">
              <a:solidFill>
                <a:schemeClr val="bg1"/>
              </a:solidFill>
            </a:endParaRPr>
          </a:p>
          <a:p>
            <a:pPr lvl="1"/>
            <a:r>
              <a:rPr lang="bg-BG" sz="4200" b="1" dirty="0"/>
              <a:t>Показва</a:t>
            </a:r>
            <a:r>
              <a:rPr lang="bg-BG" sz="4200" dirty="0"/>
              <a:t> или </a:t>
            </a:r>
            <a:r>
              <a:rPr lang="bg-BG" sz="4200" b="1" dirty="0"/>
              <a:t>скрива</a:t>
            </a:r>
            <a:r>
              <a:rPr lang="bg-BG" sz="4200" dirty="0"/>
              <a:t> </a:t>
            </a:r>
            <a:r>
              <a:rPr lang="bg-BG" sz="4200" b="1" dirty="0">
                <a:solidFill>
                  <a:schemeClr val="bg1"/>
                </a:solidFill>
              </a:rPr>
              <a:t>бутона</a:t>
            </a:r>
            <a:r>
              <a:rPr lang="bg-BG" sz="4200" dirty="0"/>
              <a:t> за </a:t>
            </a:r>
            <a:r>
              <a:rPr lang="bg-BG" sz="4200" b="1" dirty="0">
                <a:solidFill>
                  <a:schemeClr val="bg1"/>
                </a:solidFill>
              </a:rPr>
              <a:t>максимизиране</a:t>
            </a:r>
            <a:r>
              <a:rPr lang="bg-BG" sz="4200" dirty="0"/>
              <a:t> на </a:t>
            </a:r>
            <a:r>
              <a:rPr lang="bg-BG" sz="4200" b="1" dirty="0"/>
              <a:t>формата</a:t>
            </a:r>
            <a:endParaRPr lang="en-US" sz="4200" b="1" dirty="0"/>
          </a:p>
          <a:p>
            <a:r>
              <a:rPr lang="en-US" sz="4700" b="1" dirty="0">
                <a:solidFill>
                  <a:schemeClr val="bg1"/>
                </a:solidFill>
              </a:rPr>
              <a:t>MinimizeBox</a:t>
            </a:r>
            <a:endParaRPr lang="bg-BG" sz="4700" b="1" dirty="0">
              <a:solidFill>
                <a:schemeClr val="bg1"/>
              </a:solidFill>
            </a:endParaRPr>
          </a:p>
          <a:p>
            <a:pPr lvl="1"/>
            <a:r>
              <a:rPr lang="bg-BG" sz="4200" b="1" dirty="0"/>
              <a:t>Показва</a:t>
            </a:r>
            <a:r>
              <a:rPr lang="bg-BG" sz="4200" dirty="0"/>
              <a:t> или </a:t>
            </a:r>
            <a:r>
              <a:rPr lang="bg-BG" sz="4200" b="1" dirty="0"/>
              <a:t>скрива</a:t>
            </a:r>
            <a:r>
              <a:rPr lang="bg-BG" sz="4200" dirty="0"/>
              <a:t> </a:t>
            </a:r>
            <a:r>
              <a:rPr lang="bg-BG" sz="4200" b="1" dirty="0">
                <a:solidFill>
                  <a:schemeClr val="bg1"/>
                </a:solidFill>
              </a:rPr>
              <a:t>бутона</a:t>
            </a:r>
            <a:r>
              <a:rPr lang="bg-BG" sz="4200" dirty="0"/>
              <a:t> за </a:t>
            </a:r>
            <a:r>
              <a:rPr lang="bg-BG" sz="4200" b="1" dirty="0">
                <a:solidFill>
                  <a:schemeClr val="bg1"/>
                </a:solidFill>
              </a:rPr>
              <a:t>минимизиране</a:t>
            </a:r>
            <a:r>
              <a:rPr lang="bg-BG" sz="4200" dirty="0"/>
              <a:t> на </a:t>
            </a:r>
            <a:r>
              <a:rPr lang="bg-BG" sz="4200" b="1" dirty="0"/>
              <a:t>формата</a:t>
            </a:r>
            <a:endParaRPr lang="en-US" sz="4200" b="1" dirty="0"/>
          </a:p>
          <a:p>
            <a:r>
              <a:rPr lang="bg-BG" sz="4600" b="1" dirty="0"/>
              <a:t>И др</a:t>
            </a:r>
            <a:r>
              <a:rPr lang="bg-BG" sz="4600" dirty="0"/>
              <a:t>.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на форми </a:t>
            </a:r>
            <a:r>
              <a:rPr lang="en-US" dirty="0"/>
              <a:t>(</a:t>
            </a:r>
            <a:r>
              <a:rPr lang="bg-BG" dirty="0"/>
              <a:t>3</a:t>
            </a:r>
            <a:r>
              <a:rPr lang="en-US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2EC24B-F189-EADC-6826-416534E81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935" y="1196126"/>
            <a:ext cx="3337802" cy="169176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A5363C-8B09-4681-8CF3-5916ABC97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788" y="2992637"/>
            <a:ext cx="3337806" cy="169176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422A5C-B4FE-466F-408C-922110468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937" y="4789149"/>
            <a:ext cx="3337800" cy="169176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1322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2628" y="1362922"/>
            <a:ext cx="11560402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70" cy="4830215"/>
          </a:xfrm>
        </p:spPr>
        <p:txBody>
          <a:bodyPr>
            <a:normAutofit fontScale="92500"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GUI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dirty="0"/>
              <a:t>приложенията позволяват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взаимодействие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човека</a:t>
            </a:r>
            <a:r>
              <a:rPr lang="bg-BG" sz="3200" dirty="0"/>
              <a:t> с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компютъра</a:t>
            </a:r>
            <a:endParaRPr 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Windows Forms</a:t>
            </a:r>
            <a:r>
              <a:rPr lang="bg-BG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dirty="0"/>
              <a:t>се използва за създаване на </a:t>
            </a:r>
            <a:r>
              <a:rPr lang="en-US" sz="3200" b="1" dirty="0"/>
              <a:t>GUI</a:t>
            </a:r>
            <a:r>
              <a:rPr lang="en-US" sz="3200" dirty="0"/>
              <a:t> </a:t>
            </a:r>
            <a:r>
              <a:rPr lang="bg-BG" sz="3200" dirty="0"/>
              <a:t>приложения</a:t>
            </a:r>
            <a:endParaRPr lang="en-US" sz="32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3200" dirty="0"/>
              <a:t>Основни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компоненти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3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Форми</a:t>
            </a:r>
            <a:r>
              <a:rPr lang="en-US" sz="3000" b="1" dirty="0">
                <a:solidFill>
                  <a:schemeClr val="accent1"/>
                </a:solidFill>
              </a:rPr>
              <a:t> </a:t>
            </a:r>
            <a:r>
              <a:rPr lang="en-US" sz="3000" dirty="0">
                <a:solidFill>
                  <a:schemeClr val="bg2"/>
                </a:solidFill>
              </a:rPr>
              <a:t>(</a:t>
            </a:r>
            <a:r>
              <a:rPr lang="bg-BG" sz="3000" dirty="0">
                <a:solidFill>
                  <a:schemeClr val="bg2"/>
                </a:solidFill>
              </a:rPr>
              <a:t>прозорец с контроли</a:t>
            </a:r>
            <a:r>
              <a:rPr lang="en-US" sz="3000" dirty="0">
                <a:solidFill>
                  <a:schemeClr val="bg2"/>
                </a:solidFill>
              </a:rPr>
              <a:t>)</a:t>
            </a:r>
            <a:endParaRPr lang="bg-BG" sz="3000" dirty="0">
              <a:solidFill>
                <a:schemeClr val="bg2"/>
              </a:solidFill>
            </a:endParaRPr>
          </a:p>
          <a:p>
            <a:pPr marL="969948" lvl="1" indent="-360363" fontAlgn="base">
              <a:buClr>
                <a:schemeClr val="bg2"/>
              </a:buClr>
            </a:pPr>
            <a:r>
              <a:rPr lang="bg-BG" sz="3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Контроли</a:t>
            </a:r>
            <a:r>
              <a:rPr lang="bg-BG" sz="3000" b="1" dirty="0">
                <a:solidFill>
                  <a:schemeClr val="accent1"/>
                </a:solidFill>
              </a:rPr>
              <a:t> </a:t>
            </a:r>
            <a:r>
              <a:rPr lang="bg-BG" sz="3000" dirty="0">
                <a:solidFill>
                  <a:schemeClr val="bg2"/>
                </a:solidFill>
              </a:rPr>
              <a:t>(текстово поле, бутон, картинка и др.</a:t>
            </a:r>
            <a:r>
              <a:rPr lang="en-US" sz="3000" dirty="0">
                <a:solidFill>
                  <a:schemeClr val="bg2"/>
                </a:solidFill>
              </a:rPr>
              <a:t>)</a:t>
            </a:r>
            <a:endParaRPr lang="bg-BG" sz="3000" dirty="0">
              <a:solidFill>
                <a:schemeClr val="bg2"/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Хващаме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обработваме</a:t>
            </a:r>
            <a:r>
              <a:rPr lang="bg-BG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събития</a:t>
            </a:r>
            <a:r>
              <a:rPr lang="bg-BG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dirty="0"/>
              <a:t>със </a:t>
            </a:r>
            <a:r>
              <a:rPr lang="en-US" sz="3200" dirty="0"/>
              <a:t>C# </a:t>
            </a:r>
            <a:r>
              <a:rPr lang="bg-BG" sz="3200" dirty="0"/>
              <a:t>код</a:t>
            </a:r>
            <a:endParaRPr lang="en-US" sz="32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Свойствата</a:t>
            </a:r>
            <a:r>
              <a:rPr lang="bg-BG" sz="3200" dirty="0">
                <a:solidFill>
                  <a:schemeClr val="bg2"/>
                </a:solidFill>
              </a:rPr>
              <a:t> на </a:t>
            </a:r>
            <a:r>
              <a:rPr lang="bg-BG" sz="3200" b="1" dirty="0">
                <a:solidFill>
                  <a:schemeClr val="bg2"/>
                </a:solidFill>
              </a:rPr>
              <a:t>формите</a:t>
            </a:r>
            <a:r>
              <a:rPr lang="bg-BG" sz="3200" dirty="0">
                <a:solidFill>
                  <a:schemeClr val="bg2"/>
                </a:solidFill>
              </a:rPr>
              <a:t> позволяват </a:t>
            </a:r>
            <a:r>
              <a:rPr lang="en-US" sz="3200" b="1" dirty="0">
                <a:solidFill>
                  <a:schemeClr val="bg2"/>
                </a:solidFill>
              </a:rPr>
              <a:t>user-friendl</a:t>
            </a:r>
            <a:r>
              <a:rPr lang="en-US" sz="3200" b="1" dirty="0"/>
              <a:t>y</a:t>
            </a:r>
            <a:r>
              <a:rPr lang="en-US" sz="3200" dirty="0"/>
              <a:t> </a:t>
            </a:r>
            <a:r>
              <a:rPr lang="bg-BG" sz="3200" dirty="0"/>
              <a:t>преживяване</a:t>
            </a:r>
            <a:endParaRPr lang="bg-BG" sz="3200" dirty="0">
              <a:solidFill>
                <a:schemeClr val="bg2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GUI с</a:t>
            </a:r>
            <a:r>
              <a:rPr lang="bg-BG" dirty="0"/>
              <a:t> </a:t>
            </a:r>
            <a:r>
              <a:rPr lang="en-US" dirty="0"/>
              <a:t>Visual Studio </a:t>
            </a:r>
            <a:r>
              <a:rPr lang="bg-BG" dirty="0"/>
              <a:t>и </a:t>
            </a:r>
            <a:r>
              <a:rPr lang="en-US" dirty="0"/>
              <a:t>C#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69AAC6-C884-A5CE-F82B-C85DBA2F8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500" y="1494000"/>
            <a:ext cx="2295000" cy="229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B2DF5F-87F5-5F51-520B-74A8303AF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507" y="4602171"/>
            <a:ext cx="3285000" cy="18896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669D930-05B1-6D26-DE10-72E7DC3C1E4E}"/>
              </a:ext>
            </a:extLst>
          </p:cNvPr>
          <p:cNvSpPr/>
          <p:nvPr/>
        </p:nvSpPr>
        <p:spPr bwMode="auto">
          <a:xfrm>
            <a:off x="7033668" y="5334665"/>
            <a:ext cx="1926862" cy="585000"/>
          </a:xfrm>
          <a:prstGeom prst="wedgeRoundRectCallout">
            <a:avLst>
              <a:gd name="adj1" fmla="val -101442"/>
              <a:gd name="adj2" fmla="val 660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Библиотека</a:t>
            </a:r>
            <a:r>
              <a:rPr lang="bg-BG" dirty="0"/>
              <a:t> за изграж­дане на прозоречно-базиран графичен потребителски интерфейс (</a:t>
            </a:r>
            <a:r>
              <a:rPr lang="en-GB" dirty="0"/>
              <a:t>GUI)</a:t>
            </a:r>
            <a:endParaRPr lang="bg-BG" dirty="0"/>
          </a:p>
          <a:p>
            <a:pPr lvl="1"/>
            <a:r>
              <a:rPr lang="bg-BG" dirty="0"/>
              <a:t>Част от </a:t>
            </a:r>
            <a:r>
              <a:rPr lang="en-GB" b="1" dirty="0"/>
              <a:t>.NET Framework</a:t>
            </a:r>
          </a:p>
          <a:p>
            <a:pPr lvl="1"/>
            <a:r>
              <a:rPr lang="bg-BG" dirty="0"/>
              <a:t>Разработката е базирана на </a:t>
            </a:r>
            <a:r>
              <a:rPr lang="en-US" b="1" dirty="0"/>
              <a:t>C#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en-US" b="1" dirty="0"/>
              <a:t>Visual Studio</a:t>
            </a:r>
            <a:endParaRPr lang="bg-BG" b="1" dirty="0"/>
          </a:p>
          <a:p>
            <a:r>
              <a:rPr lang="bg-BG" dirty="0"/>
              <a:t>Съдържа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форми</a:t>
            </a:r>
            <a:r>
              <a:rPr lang="bg-BG" b="1" dirty="0"/>
              <a:t>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Windows Forms</a:t>
            </a:r>
            <a:r>
              <a:rPr lang="bg-BG" dirty="0"/>
              <a:t> (</a:t>
            </a:r>
            <a:r>
              <a:rPr lang="en-US" dirty="0"/>
              <a:t>WinForms)?</a:t>
            </a: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B993FCD0-7093-8474-3E1A-060CFDB55F13}"/>
              </a:ext>
            </a:extLst>
          </p:cNvPr>
          <p:cNvSpPr/>
          <p:nvPr/>
        </p:nvSpPr>
        <p:spPr bwMode="auto">
          <a:xfrm>
            <a:off x="7033668" y="4458649"/>
            <a:ext cx="1940258" cy="585000"/>
          </a:xfrm>
          <a:prstGeom prst="wedgeRoundRectCallout">
            <a:avLst>
              <a:gd name="adj1" fmla="val -91242"/>
              <a:gd name="adj2" fmla="val 242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2FE9F4B2-F482-CC37-4F1B-36667BF992CA}"/>
              </a:ext>
            </a:extLst>
          </p:cNvPr>
          <p:cNvSpPr/>
          <p:nvPr/>
        </p:nvSpPr>
        <p:spPr bwMode="auto">
          <a:xfrm>
            <a:off x="7033668" y="5334665"/>
            <a:ext cx="1926862" cy="585000"/>
          </a:xfrm>
          <a:prstGeom prst="wedgeRoundRectCallout">
            <a:avLst>
              <a:gd name="adj1" fmla="val -103068"/>
              <a:gd name="adj2" fmla="val -4054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997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Windows Forms </a:t>
            </a:r>
            <a:r>
              <a:rPr lang="bg-BG" dirty="0"/>
              <a:t>и </a:t>
            </a:r>
            <a:r>
              <a:rPr lang="en-US" dirty="0"/>
              <a:t>Visual Studio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01D900-168A-911B-0ADD-3F3CE350E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500" y="1310454"/>
            <a:ext cx="8415000" cy="51965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7" name="Rounded Rectangular Callout 8">
            <a:extLst>
              <a:ext uri="{FF2B5EF4-FFF2-40B4-BE49-F238E27FC236}">
                <a16:creationId xmlns:a16="http://schemas.microsoft.com/office/drawing/2014/main" id="{BEBC5EB8-E449-AEE2-CF0A-84C772044426}"/>
              </a:ext>
            </a:extLst>
          </p:cNvPr>
          <p:cNvSpPr/>
          <p:nvPr/>
        </p:nvSpPr>
        <p:spPr bwMode="auto">
          <a:xfrm>
            <a:off x="5871000" y="2885012"/>
            <a:ext cx="2232600" cy="1087975"/>
          </a:xfrm>
          <a:prstGeom prst="wedgeRoundRectCallout">
            <a:avLst>
              <a:gd name="adj1" fmla="val -44813"/>
              <a:gd name="adj2" fmla="val -1020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заредена в дизайнера на 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Forms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ounded Rectangular Callout 8">
            <a:extLst>
              <a:ext uri="{FF2B5EF4-FFF2-40B4-BE49-F238E27FC236}">
                <a16:creationId xmlns:a16="http://schemas.microsoft.com/office/drawing/2014/main" id="{FE6C0489-B02F-C6E8-BB80-2C516553D3E2}"/>
              </a:ext>
            </a:extLst>
          </p:cNvPr>
          <p:cNvSpPr/>
          <p:nvPr/>
        </p:nvSpPr>
        <p:spPr bwMode="auto">
          <a:xfrm>
            <a:off x="3801000" y="5280063"/>
            <a:ext cx="1773593" cy="805631"/>
          </a:xfrm>
          <a:prstGeom prst="wedgeRoundRectCallout">
            <a:avLst>
              <a:gd name="adj1" fmla="val -62678"/>
              <a:gd name="adj2" fmla="val -524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Toolbox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контроли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ounded Rectangular Callout 8">
            <a:extLst>
              <a:ext uri="{FF2B5EF4-FFF2-40B4-BE49-F238E27FC236}">
                <a16:creationId xmlns:a16="http://schemas.microsoft.com/office/drawing/2014/main" id="{51C7468B-545A-9B27-42D1-960F7A2E9089}"/>
              </a:ext>
            </a:extLst>
          </p:cNvPr>
          <p:cNvSpPr/>
          <p:nvPr/>
        </p:nvSpPr>
        <p:spPr bwMode="auto">
          <a:xfrm>
            <a:off x="5871000" y="5003557"/>
            <a:ext cx="1638898" cy="1087975"/>
          </a:xfrm>
          <a:prstGeom prst="wedgeRoundRectCallout">
            <a:avLst>
              <a:gd name="adj1" fmla="val 61543"/>
              <a:gd name="adj2" fmla="val -11465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Свойства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избраната контрола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ounded Rectangular Callout 8">
            <a:extLst>
              <a:ext uri="{FF2B5EF4-FFF2-40B4-BE49-F238E27FC236}">
                <a16:creationId xmlns:a16="http://schemas.microsoft.com/office/drawing/2014/main" id="{8F31FB61-E01C-C07D-99FC-EBF338280464}"/>
              </a:ext>
            </a:extLst>
          </p:cNvPr>
          <p:cNvSpPr/>
          <p:nvPr/>
        </p:nvSpPr>
        <p:spPr bwMode="auto">
          <a:xfrm>
            <a:off x="3801000" y="3555360"/>
            <a:ext cx="1773593" cy="417627"/>
          </a:xfrm>
          <a:prstGeom prst="wedgeRoundRectCallout">
            <a:avLst>
              <a:gd name="adj1" fmla="val 42212"/>
              <a:gd name="adj2" fmla="val -2551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</a:t>
            </a:r>
            <a:r>
              <a:rPr lang="bg-BG" sz="2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контрола</a:t>
            </a:r>
            <a:endParaRPr lang="en-BG" sz="20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ounded Rectangular Callout 1"/>
          <p:cNvSpPr/>
          <p:nvPr/>
        </p:nvSpPr>
        <p:spPr bwMode="auto">
          <a:xfrm>
            <a:off x="741000" y="2439000"/>
            <a:ext cx="4590000" cy="1260000"/>
          </a:xfrm>
          <a:prstGeom prst="wedgeRoundRectCallout">
            <a:avLst>
              <a:gd name="adj1" fmla="val -21041"/>
              <a:gd name="adj2" fmla="val 3604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4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Това е правилното жълто</a:t>
            </a:r>
            <a:endParaRPr lang="en-US" sz="40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588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Форма с бутон за показване на текущ ден и час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Първо </a:t>
            </a:r>
            <a:r>
              <a:rPr lang="en-US" dirty="0"/>
              <a:t>GUI</a:t>
            </a:r>
            <a:r>
              <a:rPr lang="bg-BG" dirty="0"/>
              <a:t> приложение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AC906-9ADE-83B8-EE79-697D42BF5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617" y="729000"/>
            <a:ext cx="7116767" cy="37303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62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Autofit/>
          </a:bodyPr>
          <a:lstStyle/>
          <a:p>
            <a:r>
              <a:rPr lang="bg-BG" sz="3200" dirty="0"/>
              <a:t>Първо </a:t>
            </a:r>
            <a:r>
              <a:rPr lang="en-US" sz="3200" dirty="0"/>
              <a:t>GUI </a:t>
            </a:r>
            <a:r>
              <a:rPr lang="bg-BG" sz="3200" dirty="0"/>
              <a:t>приложение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3DD675-A486-75C6-B90D-5915797EF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00" y="4439498"/>
            <a:ext cx="3416300" cy="1790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B1AA79-7FFB-36E9-C352-651BD3D16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00" y="1486523"/>
            <a:ext cx="3403600" cy="1816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0" name="Arrow: Down 13">
            <a:extLst>
              <a:ext uri="{FF2B5EF4-FFF2-40B4-BE49-F238E27FC236}">
                <a16:creationId xmlns:a16="http://schemas.microsoft.com/office/drawing/2014/main" id="{1C9FAD8E-0F17-3237-23E1-CECE3A902304}"/>
              </a:ext>
            </a:extLst>
          </p:cNvPr>
          <p:cNvSpPr/>
          <p:nvPr/>
        </p:nvSpPr>
        <p:spPr bwMode="auto">
          <a:xfrm>
            <a:off x="9835804" y="3236777"/>
            <a:ext cx="629391" cy="1248925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690E7F-D1E8-D262-7B6A-812ACABCC0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6" y="1492283"/>
            <a:ext cx="7772400" cy="47379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236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14761</TotalTime>
  <Words>2742</Words>
  <Application>Microsoft Macintosh PowerPoint</Application>
  <PresentationFormat>Widescreen</PresentationFormat>
  <Paragraphs>364</Paragraphs>
  <Slides>49</Slides>
  <Notes>49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Consolas</vt:lpstr>
      <vt:lpstr>Wingdings</vt:lpstr>
      <vt:lpstr>SoftUni</vt:lpstr>
      <vt:lpstr>GUI приложения и Windows Forms</vt:lpstr>
      <vt:lpstr>Съдържание</vt:lpstr>
      <vt:lpstr>Какво е GUI?</vt:lpstr>
      <vt:lpstr>Какво е Graphical User Interface (GUI)?</vt:lpstr>
      <vt:lpstr>Windows Forms</vt:lpstr>
      <vt:lpstr>Какво е Windows Forms (WinForms)?</vt:lpstr>
      <vt:lpstr>Windows Forms и Visual Studio</vt:lpstr>
      <vt:lpstr>Първо GUI приложение</vt:lpstr>
      <vt:lpstr>Първо GUI приложение</vt:lpstr>
      <vt:lpstr>Създаване на Windows Forms проект (1)</vt:lpstr>
      <vt:lpstr>Създаване на Windows Forms проект (2)</vt:lpstr>
      <vt:lpstr>Задаване на име на формата</vt:lpstr>
      <vt:lpstr>Промяна на заглавие на формата в прозореца</vt:lpstr>
      <vt:lpstr>Windows Form Designer - Toolbox</vt:lpstr>
      <vt:lpstr>Поставяне на контрола във формата</vt:lpstr>
      <vt:lpstr>Задаване на име на поставената контрола</vt:lpstr>
      <vt:lpstr>Задаване на описателни имена на променливите</vt:lpstr>
      <vt:lpstr>Настройка на контроли във формата</vt:lpstr>
      <vt:lpstr>Компилация и стартиране на проекта</vt:lpstr>
      <vt:lpstr>Прихващане и обработване на събития</vt:lpstr>
      <vt:lpstr>Хващане на Button.Click</vt:lpstr>
      <vt:lpstr>Обработка на Button.Click (1)</vt:lpstr>
      <vt:lpstr>Обработка на Button.Click (2)</vt:lpstr>
      <vt:lpstr>Резултат при изпълнение на програмата</vt:lpstr>
      <vt:lpstr>Основни UI контроли</vt:lpstr>
      <vt:lpstr>Форми в Windows Forms</vt:lpstr>
      <vt:lpstr>Основни UI контроли в Windows Forms</vt:lpstr>
      <vt:lpstr>Свойства и събития на контролите</vt:lpstr>
      <vt:lpstr>Примерно приложение</vt:lpstr>
      <vt:lpstr>Суматор на числа</vt:lpstr>
      <vt:lpstr>Стъпки за изграждане на приложението (1)</vt:lpstr>
      <vt:lpstr>Стъпки за изграждане на приложението (2)</vt:lpstr>
      <vt:lpstr>Стъпки за изграждане на приложението (3)</vt:lpstr>
      <vt:lpstr>Стъпки за изграждане на приложението (4)</vt:lpstr>
      <vt:lpstr>Стъпки за изграждане на приложението (5)</vt:lpstr>
      <vt:lpstr>Стъпки за изграждане на приложението (6)</vt:lpstr>
      <vt:lpstr>Добавяне на Button.Click Event Handler</vt:lpstr>
      <vt:lpstr>Стъпки за изграждане на приложението (7)</vt:lpstr>
      <vt:lpstr>Резултат при изпълнение на програмата</vt:lpstr>
      <vt:lpstr>Други UI контроли</vt:lpstr>
      <vt:lpstr>Други UI контроли в Windows Forms (1)</vt:lpstr>
      <vt:lpstr>Други UI контроли в Windows Forms (2)</vt:lpstr>
      <vt:lpstr>Свойства на форми</vt:lpstr>
      <vt:lpstr>Свойства на форми (1)</vt:lpstr>
      <vt:lpstr>Свойства на форми (2)</vt:lpstr>
      <vt:lpstr>Свойства на форми (3)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Въведение в GUI приложенията and Windows Forms</dc:title>
  <dc:subject>Модул 4: Информационни системи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168</cp:revision>
  <dcterms:created xsi:type="dcterms:W3CDTF">2018-05-23T13:08:44Z</dcterms:created>
  <dcterms:modified xsi:type="dcterms:W3CDTF">2024-09-29T08:06:48Z</dcterms:modified>
  <cp:category/>
</cp:coreProperties>
</file>